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17" r:id="rId3"/>
    <p:sldId id="322" r:id="rId4"/>
    <p:sldId id="280" r:id="rId5"/>
    <p:sldId id="314" r:id="rId6"/>
    <p:sldId id="321" r:id="rId7"/>
    <p:sldId id="282" r:id="rId8"/>
    <p:sldId id="323" r:id="rId9"/>
    <p:sldId id="518" r:id="rId10"/>
    <p:sldId id="671" r:id="rId11"/>
    <p:sldId id="300" r:id="rId12"/>
    <p:sldId id="328" r:id="rId13"/>
    <p:sldId id="515" r:id="rId14"/>
    <p:sldId id="364" r:id="rId15"/>
    <p:sldId id="499" r:id="rId16"/>
    <p:sldId id="268" r:id="rId17"/>
    <p:sldId id="665" r:id="rId18"/>
    <p:sldId id="349" r:id="rId19"/>
    <p:sldId id="312" r:id="rId20"/>
    <p:sldId id="284" r:id="rId21"/>
    <p:sldId id="324" r:id="rId22"/>
    <p:sldId id="678" r:id="rId23"/>
    <p:sldId id="32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622D"/>
    <a:srgbClr val="4A452A"/>
    <a:srgbClr val="ADBE8C"/>
    <a:srgbClr val="B9CB95"/>
    <a:srgbClr val="E2FFE2"/>
    <a:srgbClr val="B5DC98"/>
    <a:srgbClr val="DFFFD5"/>
    <a:srgbClr val="CDFFAB"/>
    <a:srgbClr val="D8EEAE"/>
    <a:srgbClr val="0065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232"/>
    <p:restoredTop sz="59366"/>
  </p:normalViewPr>
  <p:slideViewPr>
    <p:cSldViewPr snapToGrid="0" snapToObjects="1">
      <p:cViewPr varScale="1">
        <p:scale>
          <a:sx n="60" d="100"/>
          <a:sy n="60" d="100"/>
        </p:scale>
        <p:origin x="1712" y="184"/>
      </p:cViewPr>
      <p:guideLst>
        <p:guide orient="horz" pos="2160"/>
        <p:guide pos="2880"/>
      </p:guideLst>
    </p:cSldViewPr>
  </p:slideViewPr>
  <p:notesTextViewPr>
    <p:cViewPr>
      <p:scale>
        <a:sx n="85" d="100"/>
        <a:sy n="8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55F40-36CA-4F8C-999C-EFD8BF753DEB}" type="doc">
      <dgm:prSet loTypeId="urn:microsoft.com/office/officeart/2018/2/layout/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B42A0B6F-0C6E-4F45-B6F3-8E7FBC01CA2A}">
      <dgm:prSet/>
      <dgm:spPr/>
      <dgm:t>
        <a:bodyPr/>
        <a:lstStyle/>
        <a:p>
          <a:pPr>
            <a:lnSpc>
              <a:spcPct val="100000"/>
            </a:lnSpc>
            <a:defRPr b="1"/>
          </a:pPr>
          <a:r>
            <a:rPr lang="en-US"/>
            <a:t>Fertilizer</a:t>
          </a:r>
        </a:p>
      </dgm:t>
    </dgm:pt>
    <dgm:pt modelId="{0A470C91-CE6B-4597-8C52-D0B663D69F5D}" type="parTrans" cxnId="{1DA171CE-BF26-436D-A17D-3DF8974438D8}">
      <dgm:prSet/>
      <dgm:spPr/>
      <dgm:t>
        <a:bodyPr/>
        <a:lstStyle/>
        <a:p>
          <a:endParaRPr lang="en-US"/>
        </a:p>
      </dgm:t>
    </dgm:pt>
    <dgm:pt modelId="{1B551E17-AD29-4069-8082-1FE0800AD0B7}" type="sibTrans" cxnId="{1DA171CE-BF26-436D-A17D-3DF8974438D8}">
      <dgm:prSet/>
      <dgm:spPr/>
      <dgm:t>
        <a:bodyPr/>
        <a:lstStyle/>
        <a:p>
          <a:endParaRPr lang="en-US"/>
        </a:p>
      </dgm:t>
    </dgm:pt>
    <dgm:pt modelId="{A471C808-F358-4B1A-8170-26172FA5E4EA}">
      <dgm:prSet/>
      <dgm:spPr/>
      <dgm:t>
        <a:bodyPr/>
        <a:lstStyle/>
        <a:p>
          <a:pPr>
            <a:lnSpc>
              <a:spcPct val="100000"/>
            </a:lnSpc>
          </a:pPr>
          <a:r>
            <a:rPr lang="en-US"/>
            <a:t>Algae plume in waterways </a:t>
          </a:r>
        </a:p>
        <a:p>
          <a:pPr>
            <a:lnSpc>
              <a:spcPct val="100000"/>
            </a:lnSpc>
          </a:pPr>
          <a:r>
            <a:rPr lang="en-US"/>
            <a:t>Decreased oxygen in water</a:t>
          </a:r>
        </a:p>
        <a:p>
          <a:pPr>
            <a:lnSpc>
              <a:spcPct val="100000"/>
            </a:lnSpc>
          </a:pPr>
          <a:r>
            <a:rPr lang="en-US"/>
            <a:t>Decimation of aquatic food sources</a:t>
          </a:r>
        </a:p>
        <a:p>
          <a:pPr>
            <a:lnSpc>
              <a:spcPct val="100000"/>
            </a:lnSpc>
          </a:pPr>
          <a:r>
            <a:rPr lang="en-US"/>
            <a:t>Increased ammonia</a:t>
          </a:r>
        </a:p>
        <a:p>
          <a:pPr>
            <a:lnSpc>
              <a:spcPct val="100000"/>
            </a:lnSpc>
          </a:pPr>
          <a:r>
            <a:rPr lang="en-US"/>
            <a:t>Chemical burn to crops</a:t>
          </a:r>
        </a:p>
      </dgm:t>
    </dgm:pt>
    <dgm:pt modelId="{67E2432E-B8F5-48C9-BB30-C4A29B89943C}" type="parTrans" cxnId="{6AD378A6-4526-4241-BD2F-53B1BB348D0E}">
      <dgm:prSet/>
      <dgm:spPr/>
      <dgm:t>
        <a:bodyPr/>
        <a:lstStyle/>
        <a:p>
          <a:endParaRPr lang="en-US"/>
        </a:p>
      </dgm:t>
    </dgm:pt>
    <dgm:pt modelId="{B6FCA0FF-73F7-4129-8610-D232E759E8DD}" type="sibTrans" cxnId="{6AD378A6-4526-4241-BD2F-53B1BB348D0E}">
      <dgm:prSet/>
      <dgm:spPr/>
      <dgm:t>
        <a:bodyPr/>
        <a:lstStyle/>
        <a:p>
          <a:endParaRPr lang="en-US"/>
        </a:p>
      </dgm:t>
    </dgm:pt>
    <dgm:pt modelId="{BEC5AAED-DC93-4F6F-9D2B-885B56A33B10}">
      <dgm:prSet/>
      <dgm:spPr/>
      <dgm:t>
        <a:bodyPr/>
        <a:lstStyle/>
        <a:p>
          <a:pPr>
            <a:lnSpc>
              <a:spcPct val="100000"/>
            </a:lnSpc>
          </a:pPr>
          <a:r>
            <a:rPr lang="en-US"/>
            <a:t>Soil and mineral depletion</a:t>
          </a:r>
        </a:p>
      </dgm:t>
    </dgm:pt>
    <dgm:pt modelId="{77CEFC47-3A9B-4F2C-900D-45C30D3651B0}" type="parTrans" cxnId="{827456DA-001D-4C46-9E6C-CDC439A24B93}">
      <dgm:prSet/>
      <dgm:spPr/>
      <dgm:t>
        <a:bodyPr/>
        <a:lstStyle/>
        <a:p>
          <a:endParaRPr lang="en-US"/>
        </a:p>
      </dgm:t>
    </dgm:pt>
    <dgm:pt modelId="{CB493A8D-6D00-4D6D-B07F-E65FF86DCA5A}" type="sibTrans" cxnId="{827456DA-001D-4C46-9E6C-CDC439A24B93}">
      <dgm:prSet/>
      <dgm:spPr/>
      <dgm:t>
        <a:bodyPr/>
        <a:lstStyle/>
        <a:p>
          <a:endParaRPr lang="en-US"/>
        </a:p>
      </dgm:t>
    </dgm:pt>
    <dgm:pt modelId="{DCE5D2FB-585C-46AF-B0B4-0B3DC1EDBACF}">
      <dgm:prSet/>
      <dgm:spPr/>
      <dgm:t>
        <a:bodyPr/>
        <a:lstStyle/>
        <a:p>
          <a:pPr>
            <a:lnSpc>
              <a:spcPct val="100000"/>
            </a:lnSpc>
            <a:defRPr b="1"/>
          </a:pPr>
          <a:r>
            <a:rPr lang="en-US"/>
            <a:t>Herbicides</a:t>
          </a:r>
        </a:p>
      </dgm:t>
    </dgm:pt>
    <dgm:pt modelId="{9E8F624F-D965-4F74-9A45-1340039920BA}" type="parTrans" cxnId="{DAB33B92-0B36-4813-9180-3C6034261CD7}">
      <dgm:prSet/>
      <dgm:spPr/>
      <dgm:t>
        <a:bodyPr/>
        <a:lstStyle/>
        <a:p>
          <a:endParaRPr lang="en-US"/>
        </a:p>
      </dgm:t>
    </dgm:pt>
    <dgm:pt modelId="{C4AAF198-07E7-4824-8C66-7FAAB620C46B}" type="sibTrans" cxnId="{DAB33B92-0B36-4813-9180-3C6034261CD7}">
      <dgm:prSet/>
      <dgm:spPr/>
      <dgm:t>
        <a:bodyPr/>
        <a:lstStyle/>
        <a:p>
          <a:endParaRPr lang="en-US"/>
        </a:p>
      </dgm:t>
    </dgm:pt>
    <dgm:pt modelId="{6F6E6ACD-3D24-461D-96A6-C4D98B7A4770}">
      <dgm:prSet/>
      <dgm:spPr/>
      <dgm:t>
        <a:bodyPr/>
        <a:lstStyle/>
        <a:p>
          <a:pPr>
            <a:lnSpc>
              <a:spcPct val="100000"/>
            </a:lnSpc>
          </a:pPr>
          <a:r>
            <a:rPr lang="en-US"/>
            <a:t>Fast, broad-spectrum burndown of weeds affecting:</a:t>
          </a:r>
        </a:p>
        <a:p>
          <a:pPr>
            <a:lnSpc>
              <a:spcPct val="100000"/>
            </a:lnSpc>
          </a:pPr>
          <a:r>
            <a:rPr lang="en-US"/>
            <a:t>Neighboring or incidental foliage</a:t>
          </a:r>
        </a:p>
        <a:p>
          <a:pPr>
            <a:lnSpc>
              <a:spcPct val="100000"/>
            </a:lnSpc>
          </a:pPr>
          <a:r>
            <a:rPr lang="en-US"/>
            <a:t>Fruit and vegetable crops</a:t>
          </a:r>
        </a:p>
      </dgm:t>
    </dgm:pt>
    <dgm:pt modelId="{1338E33A-3572-4D9E-8D03-D5191613D8EF}" type="parTrans" cxnId="{B27F4B89-4EE4-4D4B-9A6F-FEF255A7FBE1}">
      <dgm:prSet/>
      <dgm:spPr/>
      <dgm:t>
        <a:bodyPr/>
        <a:lstStyle/>
        <a:p>
          <a:endParaRPr lang="en-US"/>
        </a:p>
      </dgm:t>
    </dgm:pt>
    <dgm:pt modelId="{FAAFE5F4-D41D-4F0B-8239-99175ACBEA39}" type="sibTrans" cxnId="{B27F4B89-4EE4-4D4B-9A6F-FEF255A7FBE1}">
      <dgm:prSet/>
      <dgm:spPr/>
      <dgm:t>
        <a:bodyPr/>
        <a:lstStyle/>
        <a:p>
          <a:endParaRPr lang="en-US"/>
        </a:p>
      </dgm:t>
    </dgm:pt>
    <dgm:pt modelId="{F37EBB9E-2158-4824-98D9-BA9836F15A6E}">
      <dgm:prSet/>
      <dgm:spPr/>
      <dgm:t>
        <a:bodyPr/>
        <a:lstStyle/>
        <a:p>
          <a:pPr>
            <a:lnSpc>
              <a:spcPct val="100000"/>
            </a:lnSpc>
            <a:defRPr b="1"/>
          </a:pPr>
          <a:r>
            <a:rPr lang="en-US"/>
            <a:t>Pesticides</a:t>
          </a:r>
        </a:p>
      </dgm:t>
    </dgm:pt>
    <dgm:pt modelId="{560ACB7A-CDE2-4528-92BE-43C697285B97}" type="parTrans" cxnId="{61BDD0C9-30CB-4AEA-8595-2799E17E8DBB}">
      <dgm:prSet/>
      <dgm:spPr/>
      <dgm:t>
        <a:bodyPr/>
        <a:lstStyle/>
        <a:p>
          <a:endParaRPr lang="en-US"/>
        </a:p>
      </dgm:t>
    </dgm:pt>
    <dgm:pt modelId="{1AA3014F-EB28-41AF-A3EF-6364E30CE2C3}" type="sibTrans" cxnId="{61BDD0C9-30CB-4AEA-8595-2799E17E8DBB}">
      <dgm:prSet/>
      <dgm:spPr/>
      <dgm:t>
        <a:bodyPr/>
        <a:lstStyle/>
        <a:p>
          <a:endParaRPr lang="en-US"/>
        </a:p>
      </dgm:t>
    </dgm:pt>
    <dgm:pt modelId="{6E115132-DE0F-4EAE-988E-B42B45E48084}">
      <dgm:prSet/>
      <dgm:spPr/>
      <dgm:t>
        <a:bodyPr/>
        <a:lstStyle/>
        <a:p>
          <a:pPr>
            <a:lnSpc>
              <a:spcPct val="100000"/>
            </a:lnSpc>
          </a:pPr>
          <a:r>
            <a:rPr lang="en-US"/>
            <a:t>Spray drift causing neighboring crop deformity and diminished productivity affecting:</a:t>
          </a:r>
        </a:p>
        <a:p>
          <a:pPr>
            <a:lnSpc>
              <a:spcPct val="100000"/>
            </a:lnSpc>
          </a:pPr>
          <a:r>
            <a:rPr lang="en-US"/>
            <a:t>Fruit crops</a:t>
          </a:r>
        </a:p>
        <a:p>
          <a:pPr>
            <a:lnSpc>
              <a:spcPct val="100000"/>
            </a:lnSpc>
          </a:pPr>
          <a:r>
            <a:rPr lang="en-US"/>
            <a:t>Apiaries</a:t>
          </a:r>
        </a:p>
        <a:p>
          <a:pPr>
            <a:lnSpc>
              <a:spcPct val="100000"/>
            </a:lnSpc>
          </a:pPr>
          <a:r>
            <a:rPr lang="en-US"/>
            <a:t>Vineyards</a:t>
          </a:r>
        </a:p>
        <a:p>
          <a:pPr>
            <a:lnSpc>
              <a:spcPct val="100000"/>
            </a:lnSpc>
          </a:pPr>
          <a:r>
            <a:rPr lang="en-US"/>
            <a:t>Vegetable crops</a:t>
          </a:r>
        </a:p>
      </dgm:t>
    </dgm:pt>
    <dgm:pt modelId="{206E19C0-92E3-4588-98D9-6BA0F57C6293}" type="parTrans" cxnId="{F30B702B-845A-4ECF-8672-58532FC0A5A1}">
      <dgm:prSet/>
      <dgm:spPr/>
      <dgm:t>
        <a:bodyPr/>
        <a:lstStyle/>
        <a:p>
          <a:endParaRPr lang="en-US"/>
        </a:p>
      </dgm:t>
    </dgm:pt>
    <dgm:pt modelId="{F42EA120-9D5C-447B-8574-7B9027DBDF54}" type="sibTrans" cxnId="{F30B702B-845A-4ECF-8672-58532FC0A5A1}">
      <dgm:prSet/>
      <dgm:spPr/>
      <dgm:t>
        <a:bodyPr/>
        <a:lstStyle/>
        <a:p>
          <a:endParaRPr lang="en-US"/>
        </a:p>
      </dgm:t>
    </dgm:pt>
    <dgm:pt modelId="{AB2A044E-693B-4565-B1EC-F0F4A2D69CD7}" type="pres">
      <dgm:prSet presAssocID="{1FC55F40-36CA-4F8C-999C-EFD8BF753DEB}" presName="root" presStyleCnt="0">
        <dgm:presLayoutVars>
          <dgm:dir/>
          <dgm:resizeHandles val="exact"/>
        </dgm:presLayoutVars>
      </dgm:prSet>
      <dgm:spPr/>
    </dgm:pt>
    <dgm:pt modelId="{90E51F37-C337-4559-A964-8453CF2FE9FE}" type="pres">
      <dgm:prSet presAssocID="{B42A0B6F-0C6E-4F45-B6F3-8E7FBC01CA2A}" presName="compNode" presStyleCnt="0"/>
      <dgm:spPr/>
    </dgm:pt>
    <dgm:pt modelId="{2E9EE857-A4FE-4D97-A413-BB670AC0D80E}" type="pres">
      <dgm:prSet presAssocID="{B42A0B6F-0C6E-4F45-B6F3-8E7FBC01CA2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6C1D2056-12E7-4C68-A3E1-FE50851FCAC8}" type="pres">
      <dgm:prSet presAssocID="{B42A0B6F-0C6E-4F45-B6F3-8E7FBC01CA2A}" presName="iconSpace" presStyleCnt="0"/>
      <dgm:spPr/>
    </dgm:pt>
    <dgm:pt modelId="{55206AB4-5B58-4B27-801D-C6504C815DFA}" type="pres">
      <dgm:prSet presAssocID="{B42A0B6F-0C6E-4F45-B6F3-8E7FBC01CA2A}" presName="parTx" presStyleLbl="revTx" presStyleIdx="0" presStyleCnt="6">
        <dgm:presLayoutVars>
          <dgm:chMax val="0"/>
          <dgm:chPref val="0"/>
        </dgm:presLayoutVars>
      </dgm:prSet>
      <dgm:spPr/>
    </dgm:pt>
    <dgm:pt modelId="{F07D13D5-B930-4CE3-9AD6-C765EA227983}" type="pres">
      <dgm:prSet presAssocID="{B42A0B6F-0C6E-4F45-B6F3-8E7FBC01CA2A}" presName="txSpace" presStyleCnt="0"/>
      <dgm:spPr/>
    </dgm:pt>
    <dgm:pt modelId="{B56CBEA8-C7A6-46EE-9A27-704048F8A97F}" type="pres">
      <dgm:prSet presAssocID="{B42A0B6F-0C6E-4F45-B6F3-8E7FBC01CA2A}" presName="desTx" presStyleLbl="revTx" presStyleIdx="1" presStyleCnt="6" custScaleX="119543">
        <dgm:presLayoutVars/>
      </dgm:prSet>
      <dgm:spPr/>
    </dgm:pt>
    <dgm:pt modelId="{07EF95F0-B70A-4A03-B219-9A1BFF1ECF40}" type="pres">
      <dgm:prSet presAssocID="{1B551E17-AD29-4069-8082-1FE0800AD0B7}" presName="sibTrans" presStyleCnt="0"/>
      <dgm:spPr/>
    </dgm:pt>
    <dgm:pt modelId="{060EBA52-23E2-44A9-A631-55AA14837E50}" type="pres">
      <dgm:prSet presAssocID="{DCE5D2FB-585C-46AF-B0B4-0B3DC1EDBACF}" presName="compNode" presStyleCnt="0"/>
      <dgm:spPr/>
    </dgm:pt>
    <dgm:pt modelId="{77DEFA7F-A993-44E3-BFD6-CF8B69E627FD}" type="pres">
      <dgm:prSet presAssocID="{DCE5D2FB-585C-46AF-B0B4-0B3DC1EDBACF}" presName="iconRect" presStyleLbl="node1" presStyleIdx="1" presStyleCnt="3" custLinFactNeighborX="-17257" custLinFactNeighborY="31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af"/>
        </a:ext>
      </dgm:extLst>
    </dgm:pt>
    <dgm:pt modelId="{7EA05843-EF13-4AD9-8E90-79E13544C276}" type="pres">
      <dgm:prSet presAssocID="{DCE5D2FB-585C-46AF-B0B4-0B3DC1EDBACF}" presName="iconSpace" presStyleCnt="0"/>
      <dgm:spPr/>
    </dgm:pt>
    <dgm:pt modelId="{25FA25A8-FE93-483C-A3A3-9A9D1F81B380}" type="pres">
      <dgm:prSet presAssocID="{DCE5D2FB-585C-46AF-B0B4-0B3DC1EDBACF}" presName="parTx" presStyleLbl="revTx" presStyleIdx="2" presStyleCnt="6" custLinFactNeighborX="-10016" custLinFactNeighborY="-723">
        <dgm:presLayoutVars>
          <dgm:chMax val="0"/>
          <dgm:chPref val="0"/>
        </dgm:presLayoutVars>
      </dgm:prSet>
      <dgm:spPr/>
    </dgm:pt>
    <dgm:pt modelId="{9419E3E6-1D64-4862-8AB8-9756C3977494}" type="pres">
      <dgm:prSet presAssocID="{DCE5D2FB-585C-46AF-B0B4-0B3DC1EDBACF}" presName="txSpace" presStyleCnt="0"/>
      <dgm:spPr/>
    </dgm:pt>
    <dgm:pt modelId="{6A046CEB-FD13-4C41-9E2C-3B027CD9A1CC}" type="pres">
      <dgm:prSet presAssocID="{DCE5D2FB-585C-46AF-B0B4-0B3DC1EDBACF}" presName="desTx" presStyleLbl="revTx" presStyleIdx="3" presStyleCnt="6" custLinFactNeighborX="-9460" custLinFactNeighborY="760">
        <dgm:presLayoutVars/>
      </dgm:prSet>
      <dgm:spPr/>
    </dgm:pt>
    <dgm:pt modelId="{13B4408E-2E07-4570-8959-FC5A0CC7894E}" type="pres">
      <dgm:prSet presAssocID="{C4AAF198-07E7-4824-8C66-7FAAB620C46B}" presName="sibTrans" presStyleCnt="0"/>
      <dgm:spPr/>
    </dgm:pt>
    <dgm:pt modelId="{7E75F02C-81FC-42BA-8372-E2E0F169C3BB}" type="pres">
      <dgm:prSet presAssocID="{F37EBB9E-2158-4824-98D9-BA9836F15A6E}" presName="compNode" presStyleCnt="0"/>
      <dgm:spPr/>
    </dgm:pt>
    <dgm:pt modelId="{5D4EC2E7-E5EB-42E2-B70E-AC0F47BBF44B}" type="pres">
      <dgm:prSet presAssocID="{F37EBB9E-2158-4824-98D9-BA9836F15A6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724E1090-9C14-40F8-A24B-DE5D2D7FF254}" type="pres">
      <dgm:prSet presAssocID="{F37EBB9E-2158-4824-98D9-BA9836F15A6E}" presName="iconSpace" presStyleCnt="0"/>
      <dgm:spPr/>
    </dgm:pt>
    <dgm:pt modelId="{9C52C06D-68AE-442A-9E2D-F85741F26753}" type="pres">
      <dgm:prSet presAssocID="{F37EBB9E-2158-4824-98D9-BA9836F15A6E}" presName="parTx" presStyleLbl="revTx" presStyleIdx="4" presStyleCnt="6">
        <dgm:presLayoutVars>
          <dgm:chMax val="0"/>
          <dgm:chPref val="0"/>
        </dgm:presLayoutVars>
      </dgm:prSet>
      <dgm:spPr/>
    </dgm:pt>
    <dgm:pt modelId="{D79AFF4E-F637-4520-93F3-9EE691678AB9}" type="pres">
      <dgm:prSet presAssocID="{F37EBB9E-2158-4824-98D9-BA9836F15A6E}" presName="txSpace" presStyleCnt="0"/>
      <dgm:spPr/>
    </dgm:pt>
    <dgm:pt modelId="{3CDDFBDE-1D3C-4D28-9B98-CD3E9F61254C}" type="pres">
      <dgm:prSet presAssocID="{F37EBB9E-2158-4824-98D9-BA9836F15A6E}" presName="desTx" presStyleLbl="revTx" presStyleIdx="5" presStyleCnt="6">
        <dgm:presLayoutVars/>
      </dgm:prSet>
      <dgm:spPr/>
    </dgm:pt>
  </dgm:ptLst>
  <dgm:cxnLst>
    <dgm:cxn modelId="{F30B702B-845A-4ECF-8672-58532FC0A5A1}" srcId="{F37EBB9E-2158-4824-98D9-BA9836F15A6E}" destId="{6E115132-DE0F-4EAE-988E-B42B45E48084}" srcOrd="0" destOrd="0" parTransId="{206E19C0-92E3-4588-98D9-6BA0F57C6293}" sibTransId="{F42EA120-9D5C-447B-8574-7B9027DBDF54}"/>
    <dgm:cxn modelId="{D9843C30-4596-4DED-B483-F9D833E2C5D9}" type="presOf" srcId="{6E115132-DE0F-4EAE-988E-B42B45E48084}" destId="{3CDDFBDE-1D3C-4D28-9B98-CD3E9F61254C}" srcOrd="0" destOrd="0" presId="urn:microsoft.com/office/officeart/2018/2/layout/IconLabelDescriptionList"/>
    <dgm:cxn modelId="{904E7638-5970-40A7-A679-4C8AEA80504D}" type="presOf" srcId="{F37EBB9E-2158-4824-98D9-BA9836F15A6E}" destId="{9C52C06D-68AE-442A-9E2D-F85741F26753}" srcOrd="0" destOrd="0" presId="urn:microsoft.com/office/officeart/2018/2/layout/IconLabelDescriptionList"/>
    <dgm:cxn modelId="{0568F65E-CD6D-4FEB-8552-E428D93DE335}" type="presOf" srcId="{6F6E6ACD-3D24-461D-96A6-C4D98B7A4770}" destId="{6A046CEB-FD13-4C41-9E2C-3B027CD9A1CC}" srcOrd="0" destOrd="0" presId="urn:microsoft.com/office/officeart/2018/2/layout/IconLabelDescriptionList"/>
    <dgm:cxn modelId="{21FB696C-257C-47D4-A647-03300EE4EC74}" type="presOf" srcId="{1FC55F40-36CA-4F8C-999C-EFD8BF753DEB}" destId="{AB2A044E-693B-4565-B1EC-F0F4A2D69CD7}" srcOrd="0" destOrd="0" presId="urn:microsoft.com/office/officeart/2018/2/layout/IconLabelDescriptionList"/>
    <dgm:cxn modelId="{1148DC88-D471-43F4-8ED2-3B5E2639CC4A}" type="presOf" srcId="{BEC5AAED-DC93-4F6F-9D2B-885B56A33B10}" destId="{B56CBEA8-C7A6-46EE-9A27-704048F8A97F}" srcOrd="0" destOrd="1" presId="urn:microsoft.com/office/officeart/2018/2/layout/IconLabelDescriptionList"/>
    <dgm:cxn modelId="{B27F4B89-4EE4-4D4B-9A6F-FEF255A7FBE1}" srcId="{DCE5D2FB-585C-46AF-B0B4-0B3DC1EDBACF}" destId="{6F6E6ACD-3D24-461D-96A6-C4D98B7A4770}" srcOrd="0" destOrd="0" parTransId="{1338E33A-3572-4D9E-8D03-D5191613D8EF}" sibTransId="{FAAFE5F4-D41D-4F0B-8239-99175ACBEA39}"/>
    <dgm:cxn modelId="{07F0E08B-B820-4A60-8262-000E6C60EDD5}" type="presOf" srcId="{A471C808-F358-4B1A-8170-26172FA5E4EA}" destId="{B56CBEA8-C7A6-46EE-9A27-704048F8A97F}" srcOrd="0" destOrd="0" presId="urn:microsoft.com/office/officeart/2018/2/layout/IconLabelDescriptionList"/>
    <dgm:cxn modelId="{DAB33B92-0B36-4813-9180-3C6034261CD7}" srcId="{1FC55F40-36CA-4F8C-999C-EFD8BF753DEB}" destId="{DCE5D2FB-585C-46AF-B0B4-0B3DC1EDBACF}" srcOrd="1" destOrd="0" parTransId="{9E8F624F-D965-4F74-9A45-1340039920BA}" sibTransId="{C4AAF198-07E7-4824-8C66-7FAAB620C46B}"/>
    <dgm:cxn modelId="{6AD378A6-4526-4241-BD2F-53B1BB348D0E}" srcId="{B42A0B6F-0C6E-4F45-B6F3-8E7FBC01CA2A}" destId="{A471C808-F358-4B1A-8170-26172FA5E4EA}" srcOrd="0" destOrd="0" parTransId="{67E2432E-B8F5-48C9-BB30-C4A29B89943C}" sibTransId="{B6FCA0FF-73F7-4129-8610-D232E759E8DD}"/>
    <dgm:cxn modelId="{61BDD0C9-30CB-4AEA-8595-2799E17E8DBB}" srcId="{1FC55F40-36CA-4F8C-999C-EFD8BF753DEB}" destId="{F37EBB9E-2158-4824-98D9-BA9836F15A6E}" srcOrd="2" destOrd="0" parTransId="{560ACB7A-CDE2-4528-92BE-43C697285B97}" sibTransId="{1AA3014F-EB28-41AF-A3EF-6364E30CE2C3}"/>
    <dgm:cxn modelId="{1DA171CE-BF26-436D-A17D-3DF8974438D8}" srcId="{1FC55F40-36CA-4F8C-999C-EFD8BF753DEB}" destId="{B42A0B6F-0C6E-4F45-B6F3-8E7FBC01CA2A}" srcOrd="0" destOrd="0" parTransId="{0A470C91-CE6B-4597-8C52-D0B663D69F5D}" sibTransId="{1B551E17-AD29-4069-8082-1FE0800AD0B7}"/>
    <dgm:cxn modelId="{827456DA-001D-4C46-9E6C-CDC439A24B93}" srcId="{B42A0B6F-0C6E-4F45-B6F3-8E7FBC01CA2A}" destId="{BEC5AAED-DC93-4F6F-9D2B-885B56A33B10}" srcOrd="1" destOrd="0" parTransId="{77CEFC47-3A9B-4F2C-900D-45C30D3651B0}" sibTransId="{CB493A8D-6D00-4D6D-B07F-E65FF86DCA5A}"/>
    <dgm:cxn modelId="{C5E369E1-EE80-42F5-985A-0DBABB14A6C4}" type="presOf" srcId="{B42A0B6F-0C6E-4F45-B6F3-8E7FBC01CA2A}" destId="{55206AB4-5B58-4B27-801D-C6504C815DFA}" srcOrd="0" destOrd="0" presId="urn:microsoft.com/office/officeart/2018/2/layout/IconLabelDescriptionList"/>
    <dgm:cxn modelId="{B453F5FB-9CC6-4185-B0E8-A781F08D1A95}" type="presOf" srcId="{DCE5D2FB-585C-46AF-B0B4-0B3DC1EDBACF}" destId="{25FA25A8-FE93-483C-A3A3-9A9D1F81B380}" srcOrd="0" destOrd="0" presId="urn:microsoft.com/office/officeart/2018/2/layout/IconLabelDescriptionList"/>
    <dgm:cxn modelId="{0806AA38-335E-4A5A-862E-048B555AB09F}" type="presParOf" srcId="{AB2A044E-693B-4565-B1EC-F0F4A2D69CD7}" destId="{90E51F37-C337-4559-A964-8453CF2FE9FE}" srcOrd="0" destOrd="0" presId="urn:microsoft.com/office/officeart/2018/2/layout/IconLabelDescriptionList"/>
    <dgm:cxn modelId="{7FE24BBA-61E6-4C76-A00A-BEFD140267F1}" type="presParOf" srcId="{90E51F37-C337-4559-A964-8453CF2FE9FE}" destId="{2E9EE857-A4FE-4D97-A413-BB670AC0D80E}" srcOrd="0" destOrd="0" presId="urn:microsoft.com/office/officeart/2018/2/layout/IconLabelDescriptionList"/>
    <dgm:cxn modelId="{8F465941-C230-4DEB-8FED-93ED03357ECE}" type="presParOf" srcId="{90E51F37-C337-4559-A964-8453CF2FE9FE}" destId="{6C1D2056-12E7-4C68-A3E1-FE50851FCAC8}" srcOrd="1" destOrd="0" presId="urn:microsoft.com/office/officeart/2018/2/layout/IconLabelDescriptionList"/>
    <dgm:cxn modelId="{5B67CF69-41FC-4BCA-B9BC-3DF7AA34A089}" type="presParOf" srcId="{90E51F37-C337-4559-A964-8453CF2FE9FE}" destId="{55206AB4-5B58-4B27-801D-C6504C815DFA}" srcOrd="2" destOrd="0" presId="urn:microsoft.com/office/officeart/2018/2/layout/IconLabelDescriptionList"/>
    <dgm:cxn modelId="{882D0CF4-C8D4-47A0-8C43-5CB115F9FB5A}" type="presParOf" srcId="{90E51F37-C337-4559-A964-8453CF2FE9FE}" destId="{F07D13D5-B930-4CE3-9AD6-C765EA227983}" srcOrd="3" destOrd="0" presId="urn:microsoft.com/office/officeart/2018/2/layout/IconLabelDescriptionList"/>
    <dgm:cxn modelId="{5E638FEF-0F00-44C4-8D8B-D40F6103830F}" type="presParOf" srcId="{90E51F37-C337-4559-A964-8453CF2FE9FE}" destId="{B56CBEA8-C7A6-46EE-9A27-704048F8A97F}" srcOrd="4" destOrd="0" presId="urn:microsoft.com/office/officeart/2018/2/layout/IconLabelDescriptionList"/>
    <dgm:cxn modelId="{8D23739D-17FE-400E-B1F1-458FA513CAA3}" type="presParOf" srcId="{AB2A044E-693B-4565-B1EC-F0F4A2D69CD7}" destId="{07EF95F0-B70A-4A03-B219-9A1BFF1ECF40}" srcOrd="1" destOrd="0" presId="urn:microsoft.com/office/officeart/2018/2/layout/IconLabelDescriptionList"/>
    <dgm:cxn modelId="{CF82F66A-98C7-4D50-B11C-F5A2582C1F90}" type="presParOf" srcId="{AB2A044E-693B-4565-B1EC-F0F4A2D69CD7}" destId="{060EBA52-23E2-44A9-A631-55AA14837E50}" srcOrd="2" destOrd="0" presId="urn:microsoft.com/office/officeart/2018/2/layout/IconLabelDescriptionList"/>
    <dgm:cxn modelId="{862BD6B6-7BC4-49AF-B029-B205C9A1F9CE}" type="presParOf" srcId="{060EBA52-23E2-44A9-A631-55AA14837E50}" destId="{77DEFA7F-A993-44E3-BFD6-CF8B69E627FD}" srcOrd="0" destOrd="0" presId="urn:microsoft.com/office/officeart/2018/2/layout/IconLabelDescriptionList"/>
    <dgm:cxn modelId="{A551E80B-7F11-431E-A858-E205EF43C652}" type="presParOf" srcId="{060EBA52-23E2-44A9-A631-55AA14837E50}" destId="{7EA05843-EF13-4AD9-8E90-79E13544C276}" srcOrd="1" destOrd="0" presId="urn:microsoft.com/office/officeart/2018/2/layout/IconLabelDescriptionList"/>
    <dgm:cxn modelId="{24362EF6-F885-4C58-B249-9E7EDDFD6D61}" type="presParOf" srcId="{060EBA52-23E2-44A9-A631-55AA14837E50}" destId="{25FA25A8-FE93-483C-A3A3-9A9D1F81B380}" srcOrd="2" destOrd="0" presId="urn:microsoft.com/office/officeart/2018/2/layout/IconLabelDescriptionList"/>
    <dgm:cxn modelId="{6B96DCFA-AF31-40D7-A3AF-AA6CE8E45C75}" type="presParOf" srcId="{060EBA52-23E2-44A9-A631-55AA14837E50}" destId="{9419E3E6-1D64-4862-8AB8-9756C3977494}" srcOrd="3" destOrd="0" presId="urn:microsoft.com/office/officeart/2018/2/layout/IconLabelDescriptionList"/>
    <dgm:cxn modelId="{B75698B2-14FD-4FE1-9B47-1BA1D4CA472F}" type="presParOf" srcId="{060EBA52-23E2-44A9-A631-55AA14837E50}" destId="{6A046CEB-FD13-4C41-9E2C-3B027CD9A1CC}" srcOrd="4" destOrd="0" presId="urn:microsoft.com/office/officeart/2018/2/layout/IconLabelDescriptionList"/>
    <dgm:cxn modelId="{17A1BF7A-86E3-4BD6-AFEF-CCB7956EFB5B}" type="presParOf" srcId="{AB2A044E-693B-4565-B1EC-F0F4A2D69CD7}" destId="{13B4408E-2E07-4570-8959-FC5A0CC7894E}" srcOrd="3" destOrd="0" presId="urn:microsoft.com/office/officeart/2018/2/layout/IconLabelDescriptionList"/>
    <dgm:cxn modelId="{5BB47AAE-0B5A-4425-A5E4-A28024C4A4BA}" type="presParOf" srcId="{AB2A044E-693B-4565-B1EC-F0F4A2D69CD7}" destId="{7E75F02C-81FC-42BA-8372-E2E0F169C3BB}" srcOrd="4" destOrd="0" presId="urn:microsoft.com/office/officeart/2018/2/layout/IconLabelDescriptionList"/>
    <dgm:cxn modelId="{481A85FD-3665-4305-94E9-5F09030CBBF3}" type="presParOf" srcId="{7E75F02C-81FC-42BA-8372-E2E0F169C3BB}" destId="{5D4EC2E7-E5EB-42E2-B70E-AC0F47BBF44B}" srcOrd="0" destOrd="0" presId="urn:microsoft.com/office/officeart/2018/2/layout/IconLabelDescriptionList"/>
    <dgm:cxn modelId="{F677A132-028A-4ECC-8965-9400AAB2DCA2}" type="presParOf" srcId="{7E75F02C-81FC-42BA-8372-E2E0F169C3BB}" destId="{724E1090-9C14-40F8-A24B-DE5D2D7FF254}" srcOrd="1" destOrd="0" presId="urn:microsoft.com/office/officeart/2018/2/layout/IconLabelDescriptionList"/>
    <dgm:cxn modelId="{D1568AC3-67F9-4681-A311-7989E6EC1C30}" type="presParOf" srcId="{7E75F02C-81FC-42BA-8372-E2E0F169C3BB}" destId="{9C52C06D-68AE-442A-9E2D-F85741F26753}" srcOrd="2" destOrd="0" presId="urn:microsoft.com/office/officeart/2018/2/layout/IconLabelDescriptionList"/>
    <dgm:cxn modelId="{90F41041-E6B8-450B-BED9-8F45E50A65D7}" type="presParOf" srcId="{7E75F02C-81FC-42BA-8372-E2E0F169C3BB}" destId="{D79AFF4E-F637-4520-93F3-9EE691678AB9}" srcOrd="3" destOrd="0" presId="urn:microsoft.com/office/officeart/2018/2/layout/IconLabelDescriptionList"/>
    <dgm:cxn modelId="{BE40C802-AEA2-45DC-A1EF-868A0D62D2E1}" type="presParOf" srcId="{7E75F02C-81FC-42BA-8372-E2E0F169C3BB}" destId="{3CDDFBDE-1D3C-4D28-9B98-CD3E9F61254C}"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E857-A4FE-4D97-A413-BB670AC0D80E}">
      <dsp:nvSpPr>
        <dsp:cNvPr id="0" name=""/>
        <dsp:cNvSpPr/>
      </dsp:nvSpPr>
      <dsp:spPr>
        <a:xfrm>
          <a:off x="222990" y="336336"/>
          <a:ext cx="777388" cy="777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06AB4-5B58-4B27-801D-C6504C815DFA}">
      <dsp:nvSpPr>
        <dsp:cNvPr id="0" name=""/>
        <dsp:cNvSpPr/>
      </dsp:nvSpPr>
      <dsp:spPr>
        <a:xfrm>
          <a:off x="222990" y="1271907"/>
          <a:ext cx="2221110" cy="33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Fertilizer</a:t>
          </a:r>
        </a:p>
      </dsp:txBody>
      <dsp:txXfrm>
        <a:off x="222990" y="1271907"/>
        <a:ext cx="2221110" cy="333166"/>
      </dsp:txXfrm>
    </dsp:sp>
    <dsp:sp modelId="{B56CBEA8-C7A6-46EE-9A27-704048F8A97F}">
      <dsp:nvSpPr>
        <dsp:cNvPr id="0" name=""/>
        <dsp:cNvSpPr/>
      </dsp:nvSpPr>
      <dsp:spPr>
        <a:xfrm>
          <a:off x="5954" y="1678647"/>
          <a:ext cx="2655181" cy="2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Algae plume in waterways </a:t>
          </a:r>
        </a:p>
        <a:p>
          <a:pPr marL="0" lvl="0" indent="0" algn="l" defTabSz="711200">
            <a:lnSpc>
              <a:spcPct val="100000"/>
            </a:lnSpc>
            <a:spcBef>
              <a:spcPct val="0"/>
            </a:spcBef>
            <a:spcAft>
              <a:spcPct val="35000"/>
            </a:spcAft>
            <a:buNone/>
          </a:pPr>
          <a:r>
            <a:rPr lang="en-US" sz="1600" kern="1200"/>
            <a:t>Decreased oxygen in water</a:t>
          </a:r>
        </a:p>
        <a:p>
          <a:pPr marL="0" lvl="0" indent="0" algn="l" defTabSz="711200">
            <a:lnSpc>
              <a:spcPct val="100000"/>
            </a:lnSpc>
            <a:spcBef>
              <a:spcPct val="0"/>
            </a:spcBef>
            <a:spcAft>
              <a:spcPct val="35000"/>
            </a:spcAft>
            <a:buNone/>
          </a:pPr>
          <a:r>
            <a:rPr lang="en-US" sz="1600" kern="1200"/>
            <a:t>Decimation of aquatic food sources</a:t>
          </a:r>
        </a:p>
        <a:p>
          <a:pPr marL="0" lvl="0" indent="0" algn="l" defTabSz="711200">
            <a:lnSpc>
              <a:spcPct val="100000"/>
            </a:lnSpc>
            <a:spcBef>
              <a:spcPct val="0"/>
            </a:spcBef>
            <a:spcAft>
              <a:spcPct val="35000"/>
            </a:spcAft>
            <a:buNone/>
          </a:pPr>
          <a:r>
            <a:rPr lang="en-US" sz="1600" kern="1200"/>
            <a:t>Increased ammonia</a:t>
          </a:r>
        </a:p>
        <a:p>
          <a:pPr marL="0" lvl="0" indent="0" algn="l" defTabSz="711200">
            <a:lnSpc>
              <a:spcPct val="100000"/>
            </a:lnSpc>
            <a:spcBef>
              <a:spcPct val="0"/>
            </a:spcBef>
            <a:spcAft>
              <a:spcPct val="35000"/>
            </a:spcAft>
            <a:buNone/>
          </a:pPr>
          <a:r>
            <a:rPr lang="en-US" sz="1600" kern="1200"/>
            <a:t>Chemical burn to crops</a:t>
          </a:r>
        </a:p>
        <a:p>
          <a:pPr marL="0" lvl="0" indent="0" algn="l" defTabSz="711200">
            <a:lnSpc>
              <a:spcPct val="100000"/>
            </a:lnSpc>
            <a:spcBef>
              <a:spcPct val="0"/>
            </a:spcBef>
            <a:spcAft>
              <a:spcPct val="35000"/>
            </a:spcAft>
            <a:buNone/>
          </a:pPr>
          <a:r>
            <a:rPr lang="en-US" sz="1600" kern="1200"/>
            <a:t>Soil and mineral depletion</a:t>
          </a:r>
        </a:p>
      </dsp:txBody>
      <dsp:txXfrm>
        <a:off x="5954" y="1678647"/>
        <a:ext cx="2655181" cy="2336354"/>
      </dsp:txXfrm>
    </dsp:sp>
    <dsp:sp modelId="{77DEFA7F-A993-44E3-BFD6-CF8B69E627FD}">
      <dsp:nvSpPr>
        <dsp:cNvPr id="0" name=""/>
        <dsp:cNvSpPr/>
      </dsp:nvSpPr>
      <dsp:spPr>
        <a:xfrm>
          <a:off x="2915676" y="361057"/>
          <a:ext cx="777388" cy="777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FA25A8-FE93-483C-A3A3-9A9D1F81B380}">
      <dsp:nvSpPr>
        <dsp:cNvPr id="0" name=""/>
        <dsp:cNvSpPr/>
      </dsp:nvSpPr>
      <dsp:spPr>
        <a:xfrm>
          <a:off x="2827364" y="1269498"/>
          <a:ext cx="2221110" cy="33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Herbicides</a:t>
          </a:r>
        </a:p>
      </dsp:txBody>
      <dsp:txXfrm>
        <a:off x="2827364" y="1269498"/>
        <a:ext cx="2221110" cy="333166"/>
      </dsp:txXfrm>
    </dsp:sp>
    <dsp:sp modelId="{6A046CEB-FD13-4C41-9E2C-3B027CD9A1CC}">
      <dsp:nvSpPr>
        <dsp:cNvPr id="0" name=""/>
        <dsp:cNvSpPr/>
      </dsp:nvSpPr>
      <dsp:spPr>
        <a:xfrm>
          <a:off x="2839713" y="1696403"/>
          <a:ext cx="2221110" cy="2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Fast, broad-spectrum burndown of weeds affecting:</a:t>
          </a:r>
        </a:p>
        <a:p>
          <a:pPr marL="0" lvl="0" indent="0" algn="l" defTabSz="711200">
            <a:lnSpc>
              <a:spcPct val="100000"/>
            </a:lnSpc>
            <a:spcBef>
              <a:spcPct val="0"/>
            </a:spcBef>
            <a:spcAft>
              <a:spcPct val="35000"/>
            </a:spcAft>
            <a:buNone/>
          </a:pPr>
          <a:r>
            <a:rPr lang="en-US" sz="1600" kern="1200"/>
            <a:t>Neighboring or incidental foliage</a:t>
          </a:r>
        </a:p>
        <a:p>
          <a:pPr marL="0" lvl="0" indent="0" algn="l" defTabSz="711200">
            <a:lnSpc>
              <a:spcPct val="100000"/>
            </a:lnSpc>
            <a:spcBef>
              <a:spcPct val="0"/>
            </a:spcBef>
            <a:spcAft>
              <a:spcPct val="35000"/>
            </a:spcAft>
            <a:buNone/>
          </a:pPr>
          <a:r>
            <a:rPr lang="en-US" sz="1600" kern="1200"/>
            <a:t>Fruit and vegetable crops</a:t>
          </a:r>
        </a:p>
      </dsp:txBody>
      <dsp:txXfrm>
        <a:off x="2839713" y="1696403"/>
        <a:ext cx="2221110" cy="2336354"/>
      </dsp:txXfrm>
    </dsp:sp>
    <dsp:sp modelId="{5D4EC2E7-E5EB-42E2-B70E-AC0F47BBF44B}">
      <dsp:nvSpPr>
        <dsp:cNvPr id="0" name=""/>
        <dsp:cNvSpPr/>
      </dsp:nvSpPr>
      <dsp:spPr>
        <a:xfrm>
          <a:off x="5659635" y="336336"/>
          <a:ext cx="777388" cy="777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52C06D-68AE-442A-9E2D-F85741F26753}">
      <dsp:nvSpPr>
        <dsp:cNvPr id="0" name=""/>
        <dsp:cNvSpPr/>
      </dsp:nvSpPr>
      <dsp:spPr>
        <a:xfrm>
          <a:off x="5659635" y="1271907"/>
          <a:ext cx="2221110" cy="33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Pesticides</a:t>
          </a:r>
        </a:p>
      </dsp:txBody>
      <dsp:txXfrm>
        <a:off x="5659635" y="1271907"/>
        <a:ext cx="2221110" cy="333166"/>
      </dsp:txXfrm>
    </dsp:sp>
    <dsp:sp modelId="{3CDDFBDE-1D3C-4D28-9B98-CD3E9F61254C}">
      <dsp:nvSpPr>
        <dsp:cNvPr id="0" name=""/>
        <dsp:cNvSpPr/>
      </dsp:nvSpPr>
      <dsp:spPr>
        <a:xfrm>
          <a:off x="5659635" y="1678647"/>
          <a:ext cx="2221110" cy="2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Spray drift causing neighboring crop deformity and diminished productivity affecting:</a:t>
          </a:r>
        </a:p>
        <a:p>
          <a:pPr marL="0" lvl="0" indent="0" algn="l" defTabSz="711200">
            <a:lnSpc>
              <a:spcPct val="100000"/>
            </a:lnSpc>
            <a:spcBef>
              <a:spcPct val="0"/>
            </a:spcBef>
            <a:spcAft>
              <a:spcPct val="35000"/>
            </a:spcAft>
            <a:buNone/>
          </a:pPr>
          <a:r>
            <a:rPr lang="en-US" sz="1600" kern="1200"/>
            <a:t>Fruit crops</a:t>
          </a:r>
        </a:p>
        <a:p>
          <a:pPr marL="0" lvl="0" indent="0" algn="l" defTabSz="711200">
            <a:lnSpc>
              <a:spcPct val="100000"/>
            </a:lnSpc>
            <a:spcBef>
              <a:spcPct val="0"/>
            </a:spcBef>
            <a:spcAft>
              <a:spcPct val="35000"/>
            </a:spcAft>
            <a:buNone/>
          </a:pPr>
          <a:r>
            <a:rPr lang="en-US" sz="1600" kern="1200"/>
            <a:t>Apiaries</a:t>
          </a:r>
        </a:p>
        <a:p>
          <a:pPr marL="0" lvl="0" indent="0" algn="l" defTabSz="711200">
            <a:lnSpc>
              <a:spcPct val="100000"/>
            </a:lnSpc>
            <a:spcBef>
              <a:spcPct val="0"/>
            </a:spcBef>
            <a:spcAft>
              <a:spcPct val="35000"/>
            </a:spcAft>
            <a:buNone/>
          </a:pPr>
          <a:r>
            <a:rPr lang="en-US" sz="1600" kern="1200"/>
            <a:t>Vineyards</a:t>
          </a:r>
        </a:p>
        <a:p>
          <a:pPr marL="0" lvl="0" indent="0" algn="l" defTabSz="711200">
            <a:lnSpc>
              <a:spcPct val="100000"/>
            </a:lnSpc>
            <a:spcBef>
              <a:spcPct val="0"/>
            </a:spcBef>
            <a:spcAft>
              <a:spcPct val="35000"/>
            </a:spcAft>
            <a:buNone/>
          </a:pPr>
          <a:r>
            <a:rPr lang="en-US" sz="1600" kern="1200"/>
            <a:t>Vegetable crops</a:t>
          </a:r>
        </a:p>
      </dsp:txBody>
      <dsp:txXfrm>
        <a:off x="5659635" y="1678647"/>
        <a:ext cx="2221110" cy="233635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D0349-203C-3142-9F05-BE318F25659B}" type="datetimeFigureOut">
              <a:rPr lang="en-US" smtClean="0"/>
              <a:t>1/25/22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81EA7E-923B-BB4D-B998-AD6628E51F1E}" type="slidenum">
              <a:rPr lang="en-US" smtClean="0"/>
              <a:t>‹#›</a:t>
            </a:fld>
            <a:endParaRPr lang="en-US"/>
          </a:p>
        </p:txBody>
      </p:sp>
    </p:spTree>
    <p:extLst>
      <p:ext uri="{BB962C8B-B14F-4D97-AF65-F5344CB8AC3E}">
        <p14:creationId xmlns:p14="http://schemas.microsoft.com/office/powerpoint/2010/main" val="40247737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verbal introduction</a:t>
            </a:r>
          </a:p>
          <a:p>
            <a:endParaRPr lang="en-US" dirty="0"/>
          </a:p>
          <a:p>
            <a:r>
              <a:rPr lang="en-US" dirty="0"/>
              <a:t>[Note: This presentation is intended</a:t>
            </a:r>
            <a:r>
              <a:rPr lang="en-US" baseline="0" dirty="0"/>
              <a:t> for general audiences as a first introduction to the basic premises of green burial. You can choose to use all or some of the slides. Additional slides may be added that go into more depth depending on your audience and your goals.]</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1</a:t>
            </a:fld>
            <a:endParaRPr lang="en-US" dirty="0"/>
          </a:p>
        </p:txBody>
      </p:sp>
    </p:spTree>
    <p:extLst>
      <p:ext uri="{BB962C8B-B14F-4D97-AF65-F5344CB8AC3E}">
        <p14:creationId xmlns:p14="http://schemas.microsoft.com/office/powerpoint/2010/main" val="155950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dirty="0"/>
              <a:t>Ritual is indeed central to the human spirit. It is woven into the fabric of our daily lives. We have rituals or ceremonies when babies are born, graduations, birthdays, religious.</a:t>
            </a:r>
            <a:r>
              <a:rPr lang="en-US" sz="1200" baseline="0" dirty="0"/>
              <a:t> </a:t>
            </a:r>
            <a:r>
              <a:rPr lang="en-US" sz="1200" dirty="0"/>
              <a:t>End of life ritual is no different.</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dirty="0"/>
              <a:t>Every culture has a form of ritual to mark the end of life. Stop for a minute &amp; consider that most of our clients, by nature, are older ...... These are the folks, for the most part, that were raised in a faith based society. Even if they are not currently church oriented, at a time of crisis one tends to return to the familiar and comfortable. The baby boomers &amp; younger are not as faith based, and many times are more apt to look for “personalization’ or “experience”</a:t>
            </a:r>
          </a:p>
          <a:p>
            <a:pPr eaLnBrk="1" fontAlgn="auto" hangingPunct="1">
              <a:spcBef>
                <a:spcPts val="0"/>
              </a:spcBef>
              <a:spcAft>
                <a:spcPts val="0"/>
              </a:spcAft>
              <a:defRPr/>
            </a:pPr>
            <a:r>
              <a:rPr lang="en-US" sz="1200" dirty="0"/>
              <a:t> </a:t>
            </a:r>
          </a:p>
          <a:p>
            <a:pPr eaLnBrk="1" fontAlgn="auto" hangingPunct="1">
              <a:spcBef>
                <a:spcPts val="0"/>
              </a:spcBef>
              <a:spcAft>
                <a:spcPts val="0"/>
              </a:spcAft>
              <a:defRPr/>
            </a:pPr>
            <a:r>
              <a:rPr lang="en-US" sz="1200" dirty="0"/>
              <a:t>This is where we are today – the familiar and comfortable giving way to new forms of experienced based ritual.</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dirty="0"/>
              <a:t>While direct</a:t>
            </a:r>
            <a:r>
              <a:rPr lang="en-US" sz="1200" baseline="0" dirty="0"/>
              <a:t> cremation rates rise, ritual observation decreases. The result we are hearing is that people are experiencing PTSD-like symptoms from not having had a funeral. </a:t>
            </a:r>
            <a:r>
              <a:rPr lang="en-US" sz="1200" b="1" baseline="0" dirty="0"/>
              <a:t>Green burial is helping bring people back to finding ways of making meaning around death.</a:t>
            </a:r>
          </a:p>
          <a:p>
            <a:pPr eaLnBrk="1" fontAlgn="auto" hangingPunct="1">
              <a:spcBef>
                <a:spcPts val="0"/>
              </a:spcBef>
              <a:spcAft>
                <a:spcPts val="0"/>
              </a:spcAft>
              <a:defRPr/>
            </a:pPr>
            <a:endParaRPr lang="en-US" sz="1200" b="1" baseline="0" dirty="0"/>
          </a:p>
          <a:p>
            <a:pPr marL="0" lvl="0" indent="0">
              <a:buFont typeface="Arial" charset="0"/>
              <a:buNone/>
            </a:pPr>
            <a:r>
              <a:rPr lang="en-US" sz="1200" b="0" baseline="0" dirty="0"/>
              <a:t>For </a:t>
            </a:r>
            <a:r>
              <a:rPr lang="en-US" sz="1200" kern="1200" dirty="0">
                <a:solidFill>
                  <a:schemeClr val="tx1"/>
                </a:solidFill>
                <a:effectLst/>
                <a:latin typeface="+mn-lt"/>
                <a:ea typeface="+mn-ea"/>
                <a:cs typeface="+mn-cs"/>
              </a:rPr>
              <a:t>many families, shrouding</a:t>
            </a:r>
            <a:r>
              <a:rPr lang="en-US" sz="1200" kern="1200" baseline="0" dirty="0">
                <a:solidFill>
                  <a:schemeClr val="tx1"/>
                </a:solidFill>
                <a:effectLst/>
                <a:latin typeface="+mn-lt"/>
                <a:ea typeface="+mn-ea"/>
                <a:cs typeface="+mn-cs"/>
              </a:rPr>
              <a:t> and casketing has </a:t>
            </a:r>
            <a:r>
              <a:rPr lang="en-US" sz="1200" b="1" kern="1200" baseline="0" dirty="0">
                <a:solidFill>
                  <a:schemeClr val="tx1"/>
                </a:solidFill>
                <a:effectLst/>
                <a:latin typeface="+mn-lt"/>
                <a:ea typeface="+mn-ea"/>
                <a:cs typeface="+mn-cs"/>
              </a:rPr>
              <a:t>ritual significance—invite </a:t>
            </a:r>
            <a:r>
              <a:rPr lang="en-US" sz="1200" kern="1200" baseline="0" dirty="0">
                <a:solidFill>
                  <a:schemeClr val="tx1"/>
                </a:solidFill>
                <a:effectLst/>
                <a:latin typeface="+mn-lt"/>
                <a:ea typeface="+mn-ea"/>
                <a:cs typeface="+mn-cs"/>
              </a:rPr>
              <a:t>them into the process. </a:t>
            </a:r>
            <a:r>
              <a:rPr lang="en-US" sz="1200" b="1" kern="1200" baseline="0" dirty="0">
                <a:solidFill>
                  <a:schemeClr val="tx1"/>
                </a:solidFill>
                <a:effectLst/>
                <a:latin typeface="+mn-lt"/>
                <a:ea typeface="+mn-ea"/>
                <a:cs typeface="+mn-cs"/>
              </a:rPr>
              <a:t>Ritual shroud wrapping </a:t>
            </a:r>
            <a:r>
              <a:rPr lang="en-US" sz="1200" kern="1200" baseline="0" dirty="0">
                <a:solidFill>
                  <a:schemeClr val="tx1"/>
                </a:solidFill>
                <a:effectLst/>
                <a:latin typeface="+mn-lt"/>
                <a:ea typeface="+mn-ea"/>
                <a:cs typeface="+mn-cs"/>
              </a:rPr>
              <a:t>was once an essential part of the funeral process with meaning in every step, and it is on the rise again.</a:t>
            </a:r>
            <a:endParaRPr lang="en-US" sz="1200" b="1" baseline="0" dirty="0"/>
          </a:p>
          <a:p>
            <a:pPr eaLnBrk="1" fontAlgn="auto" hangingPunct="1">
              <a:spcBef>
                <a:spcPts val="0"/>
              </a:spcBef>
              <a:spcAft>
                <a:spcPts val="0"/>
              </a:spcAft>
              <a:defRPr/>
            </a:pPr>
            <a:endParaRPr lang="en-US" sz="1200" b="1" baseline="0" dirty="0"/>
          </a:p>
          <a:p>
            <a:pPr eaLnBrk="1" fontAlgn="auto" hangingPunct="1">
              <a:spcBef>
                <a:spcPts val="0"/>
              </a:spcBef>
              <a:spcAft>
                <a:spcPts val="0"/>
              </a:spcAft>
              <a:defRPr/>
            </a:pPr>
            <a:r>
              <a:rPr lang="en-US" sz="1200" b="1" baseline="0" dirty="0"/>
              <a:t>And most importantly, in-house funeral observances and graveside services help funeral providers recoup income that previously may have been lost to cremation.</a:t>
            </a:r>
            <a:endParaRPr lang="en-US" sz="1200" b="1" dirty="0"/>
          </a:p>
          <a:p>
            <a:endParaRPr lang="en-US" dirty="0"/>
          </a:p>
        </p:txBody>
      </p:sp>
      <p:sp>
        <p:nvSpPr>
          <p:cNvPr id="4" name="Slide Number Placeholder 3"/>
          <p:cNvSpPr>
            <a:spLocks noGrp="1"/>
          </p:cNvSpPr>
          <p:nvPr>
            <p:ph type="sldNum" sz="quarter" idx="10"/>
          </p:nvPr>
        </p:nvSpPr>
        <p:spPr/>
        <p:txBody>
          <a:bodyPr/>
          <a:lstStyle/>
          <a:p>
            <a:fld id="{591CDC9B-B05F-A74C-BCA3-BBE1A4ADB900}" type="slidenum">
              <a:rPr lang="en-US" smtClean="0"/>
              <a:t>10</a:t>
            </a:fld>
            <a:endParaRPr lang="en-US"/>
          </a:p>
        </p:txBody>
      </p:sp>
    </p:spTree>
    <p:extLst>
      <p:ext uri="{BB962C8B-B14F-4D97-AF65-F5344CB8AC3E}">
        <p14:creationId xmlns:p14="http://schemas.microsoft.com/office/powerpoint/2010/main" val="40195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1998, more than</a:t>
            </a:r>
            <a:r>
              <a:rPr lang="en-US" baseline="0" dirty="0"/>
              <a:t> 350 cemeteries at all levels have been developed in the US and Canada. This growth, particularly in established conventional cemeteries, represents a radical shift in thinking about how we manage not only death but land and resources. It also speaks to the desire to have green burial space in locations where everyone can call up that sense of place we described earlier.</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11</a:t>
            </a:fld>
            <a:endParaRPr lang="en-US"/>
          </a:p>
        </p:txBody>
      </p:sp>
    </p:spTree>
    <p:extLst>
      <p:ext uri="{BB962C8B-B14F-4D97-AF65-F5344CB8AC3E}">
        <p14:creationId xmlns:p14="http://schemas.microsoft.com/office/powerpoint/2010/main" val="80695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can address</a:t>
            </a:r>
            <a:r>
              <a:rPr lang="en-US" baseline="0"/>
              <a:t> the positive benefits of green or natural burial, we need to lay to rest some prevailing notions about the way we do death in America. Don’t be embarrassed if you are among the majority of people who have long believed either of these myths. Listen up and the truth shall set you free.</a:t>
            </a:r>
          </a:p>
          <a:p>
            <a:endParaRPr lang="en-US" baseline="0"/>
          </a:p>
          <a:p>
            <a:r>
              <a:rPr lang="en-US" baseline="0"/>
              <a:t>Embalming bullets</a:t>
            </a:r>
          </a:p>
          <a:p>
            <a:r>
              <a:rPr lang="en-US" baseline="0"/>
              <a:t>Vault bullets</a:t>
            </a:r>
          </a:p>
          <a:p>
            <a:endParaRPr lang="en-US" baseline="0"/>
          </a:p>
          <a:p>
            <a:r>
              <a:rPr lang="en-US" baseline="0"/>
              <a:t>Now that that is out of the way, let’s move on to the good stuff </a:t>
            </a:r>
            <a:endParaRPr lang="en-US"/>
          </a:p>
        </p:txBody>
      </p:sp>
      <p:sp>
        <p:nvSpPr>
          <p:cNvPr id="4" name="Slide Number Placeholder 3"/>
          <p:cNvSpPr>
            <a:spLocks noGrp="1"/>
          </p:cNvSpPr>
          <p:nvPr>
            <p:ph type="sldNum" sz="quarter" idx="10"/>
          </p:nvPr>
        </p:nvSpPr>
        <p:spPr/>
        <p:txBody>
          <a:bodyPr/>
          <a:lstStyle/>
          <a:p>
            <a:fld id="{1281EA7E-923B-BB4D-B998-AD6628E51F1E}" type="slidenum">
              <a:rPr lang="en-US" smtClean="0"/>
              <a:t>12</a:t>
            </a:fld>
            <a:endParaRPr lang="en-US"/>
          </a:p>
        </p:txBody>
      </p:sp>
    </p:spTree>
    <p:extLst>
      <p:ext uri="{BB962C8B-B14F-4D97-AF65-F5344CB8AC3E}">
        <p14:creationId xmlns:p14="http://schemas.microsoft.com/office/powerpoint/2010/main" val="61335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 case it comes up – good to be armed with the facts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Survival rates: </a:t>
            </a:r>
            <a:r>
              <a:rPr lang="en-US" sz="1200" dirty="0"/>
              <a:t>Hep B = 7 days; HIV = minutes to hours; Hep C 3 weeks; HCV 26 hours to 4 days </a:t>
            </a:r>
            <a:r>
              <a:rPr lang="en-US" sz="1200" b="1" dirty="0"/>
              <a:t>—Centers for Disease Control (CDC)</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Ebola, Creutzfeldt-Jakob are less contagious in soil; other diseases are no longer infectious </a:t>
            </a:r>
            <a:r>
              <a:rPr lang="en-US" sz="1200" b="1" dirty="0"/>
              <a:t>—Centers for Disease Control (CDC)</a:t>
            </a:r>
            <a:endParaRPr lang="en-US" sz="1200" dirty="0"/>
          </a:p>
          <a:p>
            <a:endParaRPr lang="en-US" dirty="0"/>
          </a:p>
        </p:txBody>
      </p:sp>
      <p:sp>
        <p:nvSpPr>
          <p:cNvPr id="4" name="Slide Number Placeholder 3"/>
          <p:cNvSpPr>
            <a:spLocks noGrp="1"/>
          </p:cNvSpPr>
          <p:nvPr>
            <p:ph type="sldNum" sz="quarter" idx="5"/>
          </p:nvPr>
        </p:nvSpPr>
        <p:spPr/>
        <p:txBody>
          <a:bodyPr/>
          <a:lstStyle/>
          <a:p>
            <a:fld id="{2CCE1EC4-9B45-AE48-A460-F6C7FC5E9B39}" type="slidenum">
              <a:rPr lang="en-US" smtClean="0"/>
              <a:t>13</a:t>
            </a:fld>
            <a:endParaRPr lang="en-US" dirty="0"/>
          </a:p>
        </p:txBody>
      </p:sp>
    </p:spTree>
    <p:extLst>
      <p:ext uri="{BB962C8B-B14F-4D97-AF65-F5344CB8AC3E}">
        <p14:creationId xmlns:p14="http://schemas.microsoft.com/office/powerpoint/2010/main" val="402235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think about public health and safety around burial matters. And research over the past decade has helped us understand that not only are dead bodies not automatically dangerous, we are beginning to identify what IS.</a:t>
            </a:r>
          </a:p>
        </p:txBody>
      </p:sp>
      <p:sp>
        <p:nvSpPr>
          <p:cNvPr id="4" name="Slide Number Placeholder 3"/>
          <p:cNvSpPr>
            <a:spLocks noGrp="1"/>
          </p:cNvSpPr>
          <p:nvPr>
            <p:ph type="sldNum" sz="quarter" idx="5"/>
          </p:nvPr>
        </p:nvSpPr>
        <p:spPr/>
        <p:txBody>
          <a:bodyPr/>
          <a:lstStyle/>
          <a:p>
            <a:fld id="{2FDAE98E-7B1B-2249-96D3-F2417A60A230}" type="slidenum">
              <a:rPr lang="en-US" smtClean="0"/>
              <a:t>14</a:t>
            </a:fld>
            <a:endParaRPr lang="en-US" dirty="0"/>
          </a:p>
        </p:txBody>
      </p:sp>
    </p:spTree>
    <p:extLst>
      <p:ext uri="{BB962C8B-B14F-4D97-AF65-F5344CB8AC3E}">
        <p14:creationId xmlns:p14="http://schemas.microsoft.com/office/powerpoint/2010/main" val="267449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Nitrate, potassium, phosphates</a:t>
            </a:r>
          </a:p>
          <a:p>
            <a:r>
              <a:rPr lang="en-US" dirty="0"/>
              <a:t>decreasing dissolved oxygen, killing aquatic food sources, increasing ammonia</a:t>
            </a:r>
          </a:p>
          <a:p>
            <a:endParaRPr lang="en-US" dirty="0"/>
          </a:p>
          <a:p>
            <a:r>
              <a:rPr lang="en-US" dirty="0"/>
              <a:t>Fruit crops</a:t>
            </a:r>
          </a:p>
          <a:p>
            <a:r>
              <a:rPr lang="en-US" dirty="0"/>
              <a:t>Apiaries</a:t>
            </a:r>
          </a:p>
          <a:p>
            <a:r>
              <a:rPr lang="en-US" dirty="0"/>
              <a:t>Wine vines</a:t>
            </a:r>
          </a:p>
        </p:txBody>
      </p:sp>
      <p:sp>
        <p:nvSpPr>
          <p:cNvPr id="4" name="Slide Number Placeholder 3"/>
          <p:cNvSpPr>
            <a:spLocks noGrp="1"/>
          </p:cNvSpPr>
          <p:nvPr>
            <p:ph type="sldNum" sz="quarter" idx="5"/>
          </p:nvPr>
        </p:nvSpPr>
        <p:spPr/>
        <p:txBody>
          <a:bodyPr/>
          <a:lstStyle/>
          <a:p>
            <a:fld id="{C423ED69-80D2-2445-AAB3-ADFE1B4B03C7}" type="slidenum">
              <a:rPr lang="en-US" smtClean="0"/>
              <a:t>15</a:t>
            </a:fld>
            <a:endParaRPr lang="en-US" dirty="0"/>
          </a:p>
        </p:txBody>
      </p:sp>
    </p:spTree>
    <p:extLst>
      <p:ext uri="{BB962C8B-B14F-4D97-AF65-F5344CB8AC3E}">
        <p14:creationId xmlns:p14="http://schemas.microsoft.com/office/powerpoint/2010/main" val="121952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zero in on one of the most important issues for you: health and worker safety. </a:t>
            </a:r>
            <a:r>
              <a:rPr lang="en-US" b="1" dirty="0"/>
              <a:t>As you no doubt know,</a:t>
            </a:r>
            <a:r>
              <a:rPr lang="en-US" b="1" baseline="0" dirty="0"/>
              <a:t> formaldehyde-based embalming fluid also has traces of benzene, </a:t>
            </a:r>
            <a:r>
              <a:rPr lang="en-US" sz="1200" b="1" dirty="0">
                <a:ea typeface="Helvetica" charset="0"/>
                <a:cs typeface="Helvetica" charset="0"/>
              </a:rPr>
              <a:t>sulfur dioxide (respiratory irritant), and hydrochloric acid (acid rain).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a typeface="Helvetica" charset="0"/>
              <a:cs typeface="Helvetic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Helvetica" charset="0"/>
                <a:cs typeface="Helvetica" charset="0"/>
              </a:rPr>
              <a:t>*This</a:t>
            </a:r>
            <a:r>
              <a:rPr lang="en-US" sz="1200" baseline="0" dirty="0">
                <a:ea typeface="Helvetica" charset="0"/>
                <a:cs typeface="Helvetica" charset="0"/>
              </a:rPr>
              <a:t> results in a cumulative 13% higher risk of contracting terminal diseases than the general population. Specifically, there is an 8 times higher risk of leukemia, a 3 times higher risk of ALS, and a general pool of neurological disturbances. We are hearing that more and more </a:t>
            </a:r>
            <a:r>
              <a:rPr lang="en-US" sz="1200" b="1" baseline="0" dirty="0">
                <a:ea typeface="Helvetica" charset="0"/>
                <a:cs typeface="Helvetica" charset="0"/>
              </a:rPr>
              <a:t>embalmers are choosing to use non-formaldehyde based fluids for their own safety</a:t>
            </a:r>
            <a:r>
              <a:rPr lang="en-US" sz="1200" baseline="0" dirty="0">
                <a:ea typeface="Helvetica" charset="0"/>
                <a:cs typeface="Helvetica" charset="0"/>
              </a:rPr>
              <a:t>, not because of customer demand. In fact, we haven’t heard yet from a funeral director who has prepped a body for green burial whose family has asked for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ea typeface="Helvetica" charset="0"/>
              <a:cs typeface="Helvetic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Helvetica" charset="0"/>
                <a:cs typeface="Helvetica" charset="0"/>
              </a:rPr>
              <a:t>*Actual figures supporting the </a:t>
            </a:r>
            <a:r>
              <a:rPr lang="en-US" sz="1200" baseline="0" dirty="0">
                <a:ea typeface="Helvetica" charset="0"/>
                <a:cs typeface="Helvetica" charset="0"/>
              </a:rPr>
              <a:t>claim that maintenance workers in conventional cemeteries have increased risk of COPD and other respiratory diseases, an increased risk of neurological diseases</a:t>
            </a:r>
            <a:r>
              <a:rPr lang="en-US" dirty="0"/>
              <a:t>, and cancer are hard to find, but they</a:t>
            </a:r>
            <a:r>
              <a:rPr lang="en-US" baseline="0" dirty="0"/>
              <a:t> are accepted as truth within the medical community. </a:t>
            </a:r>
            <a:r>
              <a:rPr lang="en-US" b="1" baseline="0" dirty="0"/>
              <a:t>Let</a:t>
            </a:r>
            <a:r>
              <a:rPr lang="fr-FR" b="1" baseline="0" dirty="0"/>
              <a:t>’</a:t>
            </a:r>
            <a:r>
              <a:rPr lang="en-US" b="1" baseline="0" dirty="0"/>
              <a:t>s face it, more research will be done on you than on the guy who runs the lawnmower.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b="1" baseline="0" dirty="0"/>
              <a:t>Same thing for factory workers</a:t>
            </a:r>
            <a:r>
              <a:rPr lang="en-US" baseline="0" dirty="0"/>
              <a:t>, though </a:t>
            </a:r>
            <a:r>
              <a:rPr lang="en-US" b="1" baseline="0" dirty="0"/>
              <a:t>OSHA</a:t>
            </a:r>
            <a:r>
              <a:rPr lang="en-US" baseline="0" dirty="0"/>
              <a:t> and the federal government have scads of health information about them. We have yet to find it broken down by distinct product manufacturing, but we are trying to learn more about what chemical exposure and other health risks are present for factory workers making funeral goods exclusively.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any case worker safety is a major concern.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91CDC9B-B05F-A74C-BCA3-BBE1A4ADB900}" type="slidenum">
              <a:rPr lang="en-US" smtClean="0"/>
              <a:t>16</a:t>
            </a:fld>
            <a:endParaRPr lang="en-US" dirty="0"/>
          </a:p>
        </p:txBody>
      </p:sp>
    </p:spTree>
    <p:extLst>
      <p:ext uri="{BB962C8B-B14F-4D97-AF65-F5344CB8AC3E}">
        <p14:creationId xmlns:p14="http://schemas.microsoft.com/office/powerpoint/2010/main" val="1524123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Furthermore, the scientific</a:t>
            </a:r>
            <a:r>
              <a:rPr lang="en-US" sz="1200" kern="1200" baseline="0" dirty="0">
                <a:solidFill>
                  <a:schemeClr val="tx1"/>
                </a:solidFill>
                <a:effectLst/>
                <a:latin typeface="+mn-lt"/>
                <a:ea typeface="+mn-ea"/>
                <a:cs typeface="+mn-cs"/>
              </a:rPr>
              <a:t> community supports green burial with these observations: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Shallower burial depth (3 to 4 feet) provides the optimum temperature and access for natural agents (beetles and other microbes) for rapid, aerobic decomposition.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 also means that we can use land for burial that would otherwise be unusable.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Soil is the greatest filter known – optimum soil conditions create an environment that binds heavy metals and other toxins that bodies accumulate over the course of our lives. This does not happen in the anaerobic conditions created by closed burial.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few studies available that seek to measure soil and water contamination in or near cemeteries have focused on disaster sites, not active cemeteries. The general conclusion is that the known polluting agents can be attributed to casket and vault leachate, not bodies. Further testing in actual green burial cemeteries is being developed.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No animal disturbances have been reported. We are just not that delicious.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1CDC9B-B05F-A74C-BCA3-BBE1A4ADB900}" type="slidenum">
              <a:rPr lang="en-US" smtClean="0"/>
              <a:t>17</a:t>
            </a:fld>
            <a:endParaRPr lang="en-US" dirty="0"/>
          </a:p>
        </p:txBody>
      </p:sp>
    </p:spTree>
    <p:extLst>
      <p:ext uri="{BB962C8B-B14F-4D97-AF65-F5344CB8AC3E}">
        <p14:creationId xmlns:p14="http://schemas.microsoft.com/office/powerpoint/2010/main" val="1974762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statistics speak for themselves.  The mercury comes from our teeth fillings and other heavy metals we accumulate over a lifetime. Radiopharmaceuticals refers to activated radiation from recent treatments for breast cancer or prostate cancer “seeds” that are available during cremation, showing a slight rise in danger for crematory operators.</a:t>
            </a:r>
          </a:p>
          <a:p>
            <a:endParaRPr lang="en-US" dirty="0"/>
          </a:p>
          <a:p>
            <a:r>
              <a:rPr lang="en-US" dirty="0"/>
              <a:t>Cremated remains are not nutrient rich in ways that are available for healthy plant life. The final product – calcium phosphate and sodium – is so “sweet” in pH it is detrimental to fragile flora. And cremated remains are dense, made of pulverized bone, and can crush or smother whatever they land on with enough mass. The sodium also prevents plants from flourishing – roots will find a way to grow away from salt every time.</a:t>
            </a:r>
          </a:p>
        </p:txBody>
      </p:sp>
      <p:sp>
        <p:nvSpPr>
          <p:cNvPr id="4" name="Slide Number Placeholder 3"/>
          <p:cNvSpPr>
            <a:spLocks noGrp="1"/>
          </p:cNvSpPr>
          <p:nvPr>
            <p:ph type="sldNum" sz="quarter" idx="5"/>
          </p:nvPr>
        </p:nvSpPr>
        <p:spPr/>
        <p:txBody>
          <a:bodyPr/>
          <a:lstStyle/>
          <a:p>
            <a:fld id="{1281EA7E-923B-BB4D-B998-AD6628E51F1E}" type="slidenum">
              <a:rPr lang="en-US" smtClean="0"/>
              <a:t>18</a:t>
            </a:fld>
            <a:endParaRPr lang="en-US"/>
          </a:p>
        </p:txBody>
      </p:sp>
    </p:spTree>
    <p:extLst>
      <p:ext uri="{BB962C8B-B14F-4D97-AF65-F5344CB8AC3E}">
        <p14:creationId xmlns:p14="http://schemas.microsoft.com/office/powerpoint/2010/main" val="4212111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wary of green promises. One way to ensure that the products you purchase are indeed environmentally</a:t>
            </a:r>
            <a:r>
              <a:rPr lang="en-US" baseline="0" dirty="0"/>
              <a:t> responsible is to check for GBC certification. Another is to shop local—find an artist or craftsperson who will produce quality goods that are locally sourced, if possible.</a:t>
            </a:r>
          </a:p>
          <a:p>
            <a:endParaRPr lang="en-US" baseline="0" dirty="0"/>
          </a:p>
          <a:p>
            <a:r>
              <a:rPr lang="en-US" baseline="0" dirty="0"/>
              <a:t>Wicker and other sustainable material caskets are excellent materials—unless transported long distances, as many are from England or Indonesia. Look for locally-grown materials when possible made by local artists</a:t>
            </a:r>
          </a:p>
          <a:p>
            <a:endParaRPr lang="en-US" baseline="0" dirty="0"/>
          </a:p>
        </p:txBody>
      </p:sp>
      <p:sp>
        <p:nvSpPr>
          <p:cNvPr id="4" name="Slide Number Placeholder 3"/>
          <p:cNvSpPr>
            <a:spLocks noGrp="1"/>
          </p:cNvSpPr>
          <p:nvPr>
            <p:ph type="sldNum" sz="quarter" idx="10"/>
          </p:nvPr>
        </p:nvSpPr>
        <p:spPr/>
        <p:txBody>
          <a:bodyPr/>
          <a:lstStyle/>
          <a:p>
            <a:fld id="{1281EA7E-923B-BB4D-B998-AD6628E51F1E}" type="slidenum">
              <a:rPr lang="en-US" smtClean="0"/>
              <a:t>19</a:t>
            </a:fld>
            <a:endParaRPr lang="en-US"/>
          </a:p>
        </p:txBody>
      </p:sp>
    </p:spTree>
    <p:extLst>
      <p:ext uri="{BB962C8B-B14F-4D97-AF65-F5344CB8AC3E}">
        <p14:creationId xmlns:p14="http://schemas.microsoft.com/office/powerpoint/2010/main" val="199809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Lawn cemeteries are really a recent invention, stemming out of the Victorian era family plot cemeteries that were hives of activity for the living</a:t>
            </a:r>
            <a:r>
              <a:rPr lang="en-US" baseline="0" dirty="0"/>
              <a:t>, with regular picnic lunches after church on Sundays laid out on the graves of the ancestors. Over time, they have become well-manicured, weed-free, bug-free, concrete-filled warehouses for the dead with no other purpose. And they are filling up.</a:t>
            </a:r>
            <a:endParaRPr lang="en-US" dirty="0"/>
          </a:p>
        </p:txBody>
      </p:sp>
      <p:sp>
        <p:nvSpPr>
          <p:cNvPr id="4" name="Slide Number Placeholder 3"/>
          <p:cNvSpPr>
            <a:spLocks noGrp="1"/>
          </p:cNvSpPr>
          <p:nvPr>
            <p:ph type="sldNum" sz="quarter" idx="10"/>
          </p:nvPr>
        </p:nvSpPr>
        <p:spPr/>
        <p:txBody>
          <a:bodyPr/>
          <a:lstStyle/>
          <a:p>
            <a:fld id="{2C7A2184-2AC9-4319-AFB9-32978367D110}" type="slidenum">
              <a:rPr lang="en-US" smtClean="0"/>
              <a:pPr/>
              <a:t>2</a:t>
            </a:fld>
            <a:endParaRPr lang="en-US" dirty="0"/>
          </a:p>
        </p:txBody>
      </p:sp>
    </p:spTree>
    <p:extLst>
      <p:ext uri="{BB962C8B-B14F-4D97-AF65-F5344CB8AC3E}">
        <p14:creationId xmlns:p14="http://schemas.microsoft.com/office/powerpoint/2010/main" val="80541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it</a:t>
            </a:r>
            <a:r>
              <a:rPr lang="en-US" baseline="0" dirty="0"/>
              <a:t> says</a:t>
            </a:r>
            <a:endParaRPr lang="en-US" dirty="0"/>
          </a:p>
        </p:txBody>
      </p:sp>
      <p:sp>
        <p:nvSpPr>
          <p:cNvPr id="4" name="Slide Number Placeholder 3"/>
          <p:cNvSpPr>
            <a:spLocks noGrp="1"/>
          </p:cNvSpPr>
          <p:nvPr>
            <p:ph type="sldNum" sz="quarter" idx="10"/>
          </p:nvPr>
        </p:nvSpPr>
        <p:spPr/>
        <p:txBody>
          <a:bodyPr/>
          <a:lstStyle/>
          <a:p>
            <a:fld id="{2C7A2184-2AC9-4319-AFB9-32978367D110}" type="slidenum">
              <a:rPr lang="en-US" smtClean="0"/>
              <a:pPr/>
              <a:t>20</a:t>
            </a:fld>
            <a:endParaRPr lang="en-US"/>
          </a:p>
        </p:txBody>
      </p:sp>
    </p:spTree>
    <p:extLst>
      <p:ext uri="{BB962C8B-B14F-4D97-AF65-F5344CB8AC3E}">
        <p14:creationId xmlns:p14="http://schemas.microsoft.com/office/powerpoint/2010/main" val="53847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What can you do? Here are some ideas.</a:t>
            </a:r>
          </a:p>
          <a:p>
            <a:endParaRPr lang="en-US" baseline="0"/>
          </a:p>
          <a:p>
            <a:r>
              <a:rPr lang="en-US" baseline="0"/>
              <a:t>Becoming a Friend of the GBC taps into the base of fellow green burial advocates so that you can access and share tools to help in your work educating others. Just becoming a Friend is a way to support the work of the GBC in its own advocacy work.</a:t>
            </a:r>
          </a:p>
          <a:p>
            <a:endParaRPr lang="en-US" baseline="0"/>
          </a:p>
          <a:p>
            <a:r>
              <a:rPr lang="en-US" baseline="0"/>
              <a:t>Becoming an advocate means opening up communication so that your message can be heard by those who are in a position to create change, such as cemeterians, town officials, funeral directors, policymakers, and many others. </a:t>
            </a:r>
            <a:r>
              <a:rPr lang="en-US"/>
              <a:t>Here</a:t>
            </a:r>
            <a:r>
              <a:rPr lang="en-US" baseline="0"/>
              <a:t> are some articles to read that will help you prepare to become a green burial advocate.</a:t>
            </a:r>
          </a:p>
          <a:p>
            <a:endParaRPr lang="en-US" baseline="0"/>
          </a:p>
          <a:p>
            <a:r>
              <a:rPr lang="en-US" baseline="0"/>
              <a:t>Once you have all the facts and the tools, begin creating a coalition of interested stakeholders in your community. Don’t be afraid to talk about it – more people are interested than you know. After all, we all have skin in this game.</a:t>
            </a:r>
          </a:p>
          <a:p>
            <a:endParaRPr lang="en-US" sz="3200" b="1" baseline="0"/>
          </a:p>
          <a:p>
            <a:r>
              <a:rPr lang="en-US" sz="3200" b="1" baseline="0">
                <a:solidFill>
                  <a:srgbClr val="FF0000"/>
                </a:solidFill>
              </a:rPr>
              <a:t>What thoughts and ideas do YOU have? Get people talking right now!</a:t>
            </a:r>
            <a:endParaRPr lang="en-US" sz="3200" b="1">
              <a:solidFill>
                <a:srgbClr val="FF0000"/>
              </a:solidFill>
            </a:endParaRPr>
          </a:p>
        </p:txBody>
      </p:sp>
      <p:sp>
        <p:nvSpPr>
          <p:cNvPr id="4" name="Slide Number Placeholder 3"/>
          <p:cNvSpPr>
            <a:spLocks noGrp="1"/>
          </p:cNvSpPr>
          <p:nvPr>
            <p:ph type="sldNum" sz="quarter" idx="10"/>
          </p:nvPr>
        </p:nvSpPr>
        <p:spPr/>
        <p:txBody>
          <a:bodyPr/>
          <a:lstStyle/>
          <a:p>
            <a:fld id="{1281EA7E-923B-BB4D-B998-AD6628E51F1E}" type="slidenum">
              <a:rPr lang="en-US" smtClean="0"/>
              <a:t>21</a:t>
            </a:fld>
            <a:endParaRPr lang="en-US"/>
          </a:p>
        </p:txBody>
      </p:sp>
    </p:spTree>
    <p:extLst>
      <p:ext uri="{BB962C8B-B14F-4D97-AF65-F5344CB8AC3E}">
        <p14:creationId xmlns:p14="http://schemas.microsoft.com/office/powerpoint/2010/main" val="149664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3193-04B7-F44C-86D8-F3FFAB68DECF}" type="slidenum">
              <a:rPr lang="en-US" smtClean="0"/>
              <a:t>22</a:t>
            </a:fld>
            <a:endParaRPr lang="en-US"/>
          </a:p>
        </p:txBody>
      </p:sp>
    </p:spTree>
    <p:extLst>
      <p:ext uri="{BB962C8B-B14F-4D97-AF65-F5344CB8AC3E}">
        <p14:creationId xmlns:p14="http://schemas.microsoft.com/office/powerpoint/2010/main" val="1310596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your information here, with website,</a:t>
            </a:r>
            <a:r>
              <a:rPr lang="en-US" baseline="0" dirty="0"/>
              <a:t> photo and logo above the GBC material</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23</a:t>
            </a:fld>
            <a:endParaRPr lang="en-US"/>
          </a:p>
        </p:txBody>
      </p:sp>
    </p:spTree>
    <p:extLst>
      <p:ext uri="{BB962C8B-B14F-4D97-AF65-F5344CB8AC3E}">
        <p14:creationId xmlns:p14="http://schemas.microsoft.com/office/powerpoint/2010/main" val="80193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describe green burial, but</a:t>
            </a:r>
            <a:r>
              <a:rPr lang="en-US" baseline="0" dirty="0"/>
              <a:t> the most revealing is the one used exclusively prior to the adoption of vaults: just plain burial. Prior to the Civil War, embalming was not practiced as a matter of course, and vaults were not promoted on the false premise of protecting the body forever or to protect the living, both of which were and are erroneous claims.</a:t>
            </a:r>
          </a:p>
          <a:p>
            <a:endParaRPr lang="en-US" baseline="0" dirty="0"/>
          </a:p>
          <a:p>
            <a:r>
              <a:rPr lang="en-US" baseline="0" dirty="0"/>
              <a:t>Green, or natural, burial in its purest form does the following:</a:t>
            </a:r>
          </a:p>
          <a:p>
            <a:r>
              <a:rPr lang="en-US" baseline="0" dirty="0"/>
              <a:t>protects worker safety;</a:t>
            </a:r>
          </a:p>
          <a:p>
            <a:r>
              <a:rPr lang="en-US" baseline="0" dirty="0"/>
              <a:t>conserves valuable natural resources;</a:t>
            </a:r>
          </a:p>
          <a:p>
            <a:r>
              <a:rPr lang="en-US" baseline="0" dirty="0"/>
              <a:t>reduces carbon emissions;</a:t>
            </a:r>
          </a:p>
          <a:p>
            <a:r>
              <a:rPr lang="en-US" baseline="0" dirty="0"/>
              <a:t>and contributes to preservation and hopefully restoration of habitat.</a:t>
            </a:r>
          </a:p>
          <a:p>
            <a:endParaRPr lang="en-US" baseline="0" dirty="0"/>
          </a:p>
          <a:p>
            <a:r>
              <a:rPr lang="en-US" dirty="0"/>
              <a:t>By eliminating the use of toxic chemical</a:t>
            </a:r>
            <a:r>
              <a:rPr lang="en-US" baseline="0" dirty="0"/>
              <a:t> embalming, metal and exotic wood caskets, and concrete or other vaults, we can go to the grave without contributing to nonrenewable energy expenditures.</a:t>
            </a:r>
          </a:p>
          <a:p>
            <a:endParaRPr lang="en-US" baseline="0" dirty="0"/>
          </a:p>
          <a:p>
            <a:r>
              <a:rPr lang="en-US" baseline="0" dirty="0"/>
              <a:t>We can instead procure caskets and shrouds locally, supporting our local economy, participate as much as we are willing or able in the after-death care to disposition process, and know that we have done so in an authentic, environmentally sound manner. </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3</a:t>
            </a:fld>
            <a:endParaRPr lang="en-US" dirty="0"/>
          </a:p>
        </p:txBody>
      </p:sp>
    </p:spTree>
    <p:extLst>
      <p:ext uri="{BB962C8B-B14F-4D97-AF65-F5344CB8AC3E}">
        <p14:creationId xmlns:p14="http://schemas.microsoft.com/office/powerpoint/2010/main" val="60156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first goal</a:t>
            </a:r>
            <a:r>
              <a:rPr lang="en-US" baseline="0" dirty="0"/>
              <a:t> of green burial is to allow natural decomposition, gifting the body to the earth organically, rather than trying to impede it with chemicals or anaerobic conditions caused by encapsulating in containers  or vaults.</a:t>
            </a:r>
          </a:p>
          <a:p>
            <a:endParaRPr lang="en-US" baseline="0" dirty="0"/>
          </a:p>
          <a:p>
            <a:r>
              <a:rPr lang="en-US" baseline="0" dirty="0"/>
              <a:t>The second goal is to run the cemetery in environmentally responsible and sensitive ways, treating it as a place where life goes on rather than as a warehouse for the dead and the non-biodegradable artifacts left behind.</a:t>
            </a:r>
          </a:p>
          <a:p>
            <a:endParaRPr lang="en-US" dirty="0"/>
          </a:p>
          <a:p>
            <a:r>
              <a:rPr lang="en-US" dirty="0"/>
              <a:t>By offering community supporting activities above ground, such as recreational, educational, agricultural, or community-centered events, green cemeteries become places to honor the dead while celebrating</a:t>
            </a:r>
            <a:r>
              <a:rPr lang="en-US" baseline="0" dirty="0"/>
              <a:t> the living and contributing to an ethic of stewardship.</a:t>
            </a:r>
          </a:p>
          <a:p>
            <a:endParaRPr lang="en-US" baseline="0" dirty="0"/>
          </a:p>
          <a:p>
            <a:r>
              <a:rPr lang="en-US" baseline="0" dirty="0"/>
              <a:t>Some green cemeteries are affiliated with land trusts or other entities that provide governance and financial support while burials creating a revenue stream to support above ground activities.</a:t>
            </a:r>
          </a:p>
          <a:p>
            <a:r>
              <a:rPr lang="en-US" dirty="0"/>
              <a:t> </a:t>
            </a:r>
          </a:p>
        </p:txBody>
      </p:sp>
      <p:sp>
        <p:nvSpPr>
          <p:cNvPr id="4" name="Slide Number Placeholder 3"/>
          <p:cNvSpPr>
            <a:spLocks noGrp="1"/>
          </p:cNvSpPr>
          <p:nvPr>
            <p:ph type="sldNum" sz="quarter" idx="10"/>
          </p:nvPr>
        </p:nvSpPr>
        <p:spPr/>
        <p:txBody>
          <a:bodyPr/>
          <a:lstStyle/>
          <a:p>
            <a:fld id="{2C7A2184-2AC9-4319-AFB9-32978367D110}" type="slidenum">
              <a:rPr lang="en-US" smtClean="0"/>
              <a:pPr/>
              <a:t>4</a:t>
            </a:fld>
            <a:endParaRPr lang="en-US" dirty="0"/>
          </a:p>
        </p:txBody>
      </p:sp>
    </p:spTree>
    <p:extLst>
      <p:ext uri="{BB962C8B-B14F-4D97-AF65-F5344CB8AC3E}">
        <p14:creationId xmlns:p14="http://schemas.microsoft.com/office/powerpoint/2010/main" val="97827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Those involved</a:t>
            </a:r>
            <a:r>
              <a:rPr lang="en-US" baseline="0"/>
              <a:t> in the green burial movement strive to make green burial open to all, regardless of cultural boundaries. Two groups – babyboomers and spiritual communities – are leading the way in demanding a return to environmentally conscious after death practices. Burial, with its attending rituals, and green burial in particular, appeals to people as a responsible means of acknowledging the loss to the family and to the community. </a:t>
            </a:r>
            <a:endParaRPr lang="en-US"/>
          </a:p>
        </p:txBody>
      </p:sp>
      <p:sp>
        <p:nvSpPr>
          <p:cNvPr id="4" name="Slide Number Placeholder 3"/>
          <p:cNvSpPr>
            <a:spLocks noGrp="1"/>
          </p:cNvSpPr>
          <p:nvPr>
            <p:ph type="sldNum" sz="quarter" idx="10"/>
          </p:nvPr>
        </p:nvSpPr>
        <p:spPr/>
        <p:txBody>
          <a:bodyPr/>
          <a:lstStyle/>
          <a:p>
            <a:fld id="{1281EA7E-923B-BB4D-B998-AD6628E51F1E}" type="slidenum">
              <a:rPr lang="en-US" smtClean="0"/>
              <a:t>5</a:t>
            </a:fld>
            <a:endParaRPr lang="en-US"/>
          </a:p>
        </p:txBody>
      </p:sp>
    </p:spTree>
    <p:extLst>
      <p:ext uri="{BB962C8B-B14F-4D97-AF65-F5344CB8AC3E}">
        <p14:creationId xmlns:p14="http://schemas.microsoft.com/office/powerpoint/2010/main" val="115171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and large, people are looking for sense of place,</a:t>
            </a:r>
            <a:r>
              <a:rPr lang="en-US" baseline="0"/>
              <a:t> of being able to think of their loved ones in a familiar setting, one of peace and comfort. Burial is also in accord with certain religious doctrine, particularly that of resurrection, where full body is necessary. More people are considering the environmental impact as part of their exit plan, which they want, above all, to be in alignment with their core values in life. Cost may play a small or a large part in their decision as well. Green burial offers all of these, plus the invitation to participate as much as desired during the process, from after-death care to shoveling in the dirt at burial.</a:t>
            </a:r>
            <a:endParaRPr lang="en-US"/>
          </a:p>
        </p:txBody>
      </p:sp>
      <p:sp>
        <p:nvSpPr>
          <p:cNvPr id="4" name="Slide Number Placeholder 3"/>
          <p:cNvSpPr>
            <a:spLocks noGrp="1"/>
          </p:cNvSpPr>
          <p:nvPr>
            <p:ph type="sldNum" sz="quarter" idx="10"/>
          </p:nvPr>
        </p:nvSpPr>
        <p:spPr/>
        <p:txBody>
          <a:bodyPr/>
          <a:lstStyle/>
          <a:p>
            <a:fld id="{1281EA7E-923B-BB4D-B998-AD6628E51F1E}" type="slidenum">
              <a:rPr lang="en-US" smtClean="0"/>
              <a:t>6</a:t>
            </a:fld>
            <a:endParaRPr lang="en-US"/>
          </a:p>
        </p:txBody>
      </p:sp>
    </p:spTree>
    <p:extLst>
      <p:ext uri="{BB962C8B-B14F-4D97-AF65-F5344CB8AC3E}">
        <p14:creationId xmlns:p14="http://schemas.microsoft.com/office/powerpoint/2010/main" val="127943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The Green Burial Council certifies green cemeteries at three levels. Describe all three.</a:t>
            </a:r>
          </a:p>
        </p:txBody>
      </p:sp>
      <p:sp>
        <p:nvSpPr>
          <p:cNvPr id="4" name="Slide Number Placeholder 3"/>
          <p:cNvSpPr>
            <a:spLocks noGrp="1"/>
          </p:cNvSpPr>
          <p:nvPr>
            <p:ph type="sldNum" sz="quarter" idx="10"/>
          </p:nvPr>
        </p:nvSpPr>
        <p:spPr/>
        <p:txBody>
          <a:bodyPr/>
          <a:lstStyle/>
          <a:p>
            <a:fld id="{2C7A2184-2AC9-4319-AFB9-32978367D110}" type="slidenum">
              <a:rPr lang="en-US" smtClean="0"/>
              <a:pPr/>
              <a:t>7</a:t>
            </a:fld>
            <a:endParaRPr lang="en-US"/>
          </a:p>
        </p:txBody>
      </p:sp>
    </p:spTree>
    <p:extLst>
      <p:ext uri="{BB962C8B-B14F-4D97-AF65-F5344CB8AC3E}">
        <p14:creationId xmlns:p14="http://schemas.microsoft.com/office/powerpoint/2010/main" val="74290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this infographic you can see the optimum burial depth in contrast to the current practice. This allows for rapid decomposition. It also allows the bodies’ nutrients to provide benefit to the vegetation above the surface of the earth.</a:t>
            </a:r>
            <a:endParaRPr lang="en-US" sz="16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2506F6EE-FC08-9747-BFD8-05961188DCC5}" type="slidenum">
              <a:rPr lang="en-US" smtClean="0"/>
              <a:t>8</a:t>
            </a:fld>
            <a:endParaRPr lang="en-US"/>
          </a:p>
        </p:txBody>
      </p:sp>
    </p:spTree>
    <p:extLst>
      <p:ext uri="{BB962C8B-B14F-4D97-AF65-F5344CB8AC3E}">
        <p14:creationId xmlns:p14="http://schemas.microsoft.com/office/powerpoint/2010/main" val="1339764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one thing to stop contributing to the pollution cycle through vault burial and cremation. But how might we begin to look at what we contribute to the planet through natural burial?</a:t>
            </a:r>
          </a:p>
        </p:txBody>
      </p:sp>
      <p:sp>
        <p:nvSpPr>
          <p:cNvPr id="4" name="Slide Number Placeholder 3"/>
          <p:cNvSpPr>
            <a:spLocks noGrp="1"/>
          </p:cNvSpPr>
          <p:nvPr>
            <p:ph type="sldNum" sz="quarter" idx="5"/>
          </p:nvPr>
        </p:nvSpPr>
        <p:spPr/>
        <p:txBody>
          <a:bodyPr/>
          <a:lstStyle/>
          <a:p>
            <a:fld id="{1281EA7E-923B-BB4D-B998-AD6628E51F1E}" type="slidenum">
              <a:rPr lang="en-US" smtClean="0"/>
              <a:t>9</a:t>
            </a:fld>
            <a:endParaRPr lang="en-US"/>
          </a:p>
        </p:txBody>
      </p:sp>
    </p:spTree>
    <p:extLst>
      <p:ext uri="{BB962C8B-B14F-4D97-AF65-F5344CB8AC3E}">
        <p14:creationId xmlns:p14="http://schemas.microsoft.com/office/powerpoint/2010/main" val="28898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32DBEA-79BD-124C-913C-350B03F44689}"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1251414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32DBEA-79BD-124C-913C-350B03F44689}"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48444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32DBEA-79BD-124C-913C-350B03F44689}"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87574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32DBEA-79BD-124C-913C-350B03F44689}"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98576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2DBEA-79BD-124C-913C-350B03F44689}" type="datetimeFigureOut">
              <a:rPr lang="en-US" smtClean="0"/>
              <a:t>1/25/22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359883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32DBEA-79BD-124C-913C-350B03F44689}" type="datetimeFigureOut">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190093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32DBEA-79BD-124C-913C-350B03F44689}" type="datetimeFigureOut">
              <a:rPr lang="en-US" smtClean="0"/>
              <a:t>1/25/22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420566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32DBEA-79BD-124C-913C-350B03F44689}" type="datetimeFigureOut">
              <a:rPr lang="en-US" smtClean="0"/>
              <a:t>1/25/22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212513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2DBEA-79BD-124C-913C-350B03F44689}" type="datetimeFigureOut">
              <a:rPr lang="en-US" smtClean="0"/>
              <a:t>1/25/22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3061980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2DBEA-79BD-124C-913C-350B03F44689}" type="datetimeFigureOut">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2246284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2DBEA-79BD-124C-913C-350B03F44689}" type="datetimeFigureOut">
              <a:rPr lang="en-US" smtClean="0"/>
              <a:t>1/25/22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21641A-03B2-714A-9E1D-6DDC61C1EE99}" type="slidenum">
              <a:rPr lang="en-US" smtClean="0"/>
              <a:t>‹#›</a:t>
            </a:fld>
            <a:endParaRPr lang="en-US"/>
          </a:p>
        </p:txBody>
      </p:sp>
    </p:spTree>
    <p:extLst>
      <p:ext uri="{BB962C8B-B14F-4D97-AF65-F5344CB8AC3E}">
        <p14:creationId xmlns:p14="http://schemas.microsoft.com/office/powerpoint/2010/main" val="1650061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ADBE8C"/>
            </a:gs>
          </a:gsLst>
          <a:lin ang="60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2DBEA-79BD-124C-913C-350B03F44689}" type="datetimeFigureOut">
              <a:rPr lang="en-US" smtClean="0"/>
              <a:t>1/25/22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1641A-03B2-714A-9E1D-6DDC61C1EE99}" type="slidenum">
              <a:rPr lang="en-US" smtClean="0"/>
              <a:t>‹#›</a:t>
            </a:fld>
            <a:endParaRPr lang="en-US"/>
          </a:p>
        </p:txBody>
      </p:sp>
    </p:spTree>
    <p:extLst>
      <p:ext uri="{BB962C8B-B14F-4D97-AF65-F5344CB8AC3E}">
        <p14:creationId xmlns:p14="http://schemas.microsoft.com/office/powerpoint/2010/main" val="3988291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accent3">
              <a:lumMod val="50000"/>
            </a:schemeClr>
          </a:solidFill>
          <a:latin typeface="Big Caslon"/>
          <a:ea typeface="+mj-ea"/>
          <a:cs typeface="Big Caslon"/>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Big Caslon"/>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Big Caslon"/>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tree, outdoor, field&#10;&#10;Description automatically generated">
            <a:extLst>
              <a:ext uri="{FF2B5EF4-FFF2-40B4-BE49-F238E27FC236}">
                <a16:creationId xmlns:a16="http://schemas.microsoft.com/office/drawing/2014/main" id="{810328F7-9CEC-4B48-905E-794D57C9492B}"/>
              </a:ext>
            </a:extLst>
          </p:cNvPr>
          <p:cNvPicPr>
            <a:picLocks noChangeAspect="1"/>
          </p:cNvPicPr>
          <p:nvPr/>
        </p:nvPicPr>
        <p:blipFill rotWithShape="1">
          <a:blip r:embed="rId3"/>
          <a:srcRect l="6333" r="1" b="1"/>
          <a:stretch/>
        </p:blipFill>
        <p:spPr>
          <a:xfrm>
            <a:off x="20" y="10"/>
            <a:ext cx="9143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2906" y="5317240"/>
            <a:ext cx="8408194" cy="744836"/>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r>
              <a:rPr lang="en-US" sz="3500" dirty="0">
                <a:solidFill>
                  <a:schemeClr val="tx1">
                    <a:lumMod val="85000"/>
                    <a:lumOff val="15000"/>
                  </a:schemeClr>
                </a:solidFill>
                <a:latin typeface="+mj-lt"/>
                <a:ea typeface="+mj-ea"/>
                <a:cs typeface="+mj-cs"/>
              </a:rPr>
              <a:t>The Greening of North American Cemeteries</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A809F6FE-6DC7-3340-98FC-90D8455725C5}"/>
              </a:ext>
            </a:extLst>
          </p:cNvPr>
          <p:cNvSpPr txBox="1"/>
          <p:nvPr/>
        </p:nvSpPr>
        <p:spPr>
          <a:xfrm>
            <a:off x="5337544" y="6549656"/>
            <a:ext cx="3806456" cy="308333"/>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Photo courtesy of </a:t>
            </a:r>
            <a:r>
              <a:rPr lang="en-US" sz="105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Donelle</a:t>
            </a:r>
            <a:r>
              <a:rPr lang="en-US" sz="105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Dreese, Heritage Acres, Cincinnati OH</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766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7" y="0"/>
            <a:ext cx="9141713" cy="1127051"/>
          </a:xfrm>
          <a:solidFill>
            <a:srgbClr val="3C622D"/>
          </a:solidFill>
        </p:spPr>
        <p:txBody>
          <a:bodyPr>
            <a:normAutofit/>
          </a:bodyPr>
          <a:lstStyle/>
          <a:p>
            <a:r>
              <a:rPr lang="en-US" sz="4000" dirty="0">
                <a:solidFill>
                  <a:schemeClr val="bg1"/>
                </a:solidFill>
                <a:latin typeface="+mn-lt"/>
              </a:rPr>
              <a:t>The Return to Ritual</a:t>
            </a:r>
          </a:p>
        </p:txBody>
      </p:sp>
      <p:sp>
        <p:nvSpPr>
          <p:cNvPr id="3" name="Content Placeholder 2"/>
          <p:cNvSpPr>
            <a:spLocks noGrp="1"/>
          </p:cNvSpPr>
          <p:nvPr>
            <p:ph idx="1"/>
          </p:nvPr>
        </p:nvSpPr>
        <p:spPr>
          <a:xfrm>
            <a:off x="643207" y="2023288"/>
            <a:ext cx="3652345" cy="3250461"/>
          </a:xfrm>
        </p:spPr>
        <p:txBody>
          <a:bodyPr>
            <a:noAutofit/>
          </a:bodyPr>
          <a:lstStyle/>
          <a:p>
            <a:pPr>
              <a:buClr>
                <a:srgbClr val="3C622D"/>
              </a:buClr>
              <a:buSzPct val="100000"/>
              <a:buFont typeface="Wingdings" pitchFamily="2" charset="2"/>
              <a:buChar char="§"/>
            </a:pPr>
            <a:r>
              <a:rPr lang="en-US" sz="2000" dirty="0"/>
              <a:t>Feeds the human spirit</a:t>
            </a:r>
          </a:p>
          <a:p>
            <a:pPr>
              <a:buClr>
                <a:srgbClr val="3C622D"/>
              </a:buClr>
              <a:buSzPct val="100000"/>
              <a:buFont typeface="Wingdings" pitchFamily="2" charset="2"/>
              <a:buChar char="§"/>
            </a:pPr>
            <a:r>
              <a:rPr lang="en-US" sz="2000" dirty="0"/>
              <a:t>Acknowledges change in the community</a:t>
            </a:r>
          </a:p>
          <a:p>
            <a:pPr>
              <a:buClr>
                <a:srgbClr val="3C622D"/>
              </a:buClr>
              <a:buSzPct val="100000"/>
              <a:buFont typeface="Wingdings" pitchFamily="2" charset="2"/>
              <a:buChar char="§"/>
            </a:pPr>
            <a:r>
              <a:rPr lang="en-US" sz="2000" dirty="0"/>
              <a:t>Deepens connections</a:t>
            </a:r>
          </a:p>
          <a:p>
            <a:pPr>
              <a:buClr>
                <a:srgbClr val="3C622D"/>
              </a:buClr>
              <a:buSzPct val="100000"/>
              <a:buFont typeface="Wingdings" pitchFamily="2" charset="2"/>
              <a:buChar char="§"/>
            </a:pPr>
            <a:r>
              <a:rPr lang="en-US" sz="2000" dirty="0"/>
              <a:t>Tells the personal story</a:t>
            </a:r>
          </a:p>
          <a:p>
            <a:pPr>
              <a:buClr>
                <a:srgbClr val="3C622D"/>
              </a:buClr>
              <a:buSzPct val="100000"/>
              <a:buFont typeface="Wingdings" pitchFamily="2" charset="2"/>
              <a:buChar char="§"/>
            </a:pPr>
            <a:r>
              <a:rPr lang="en-US" sz="2000" dirty="0"/>
              <a:t>Reclaims ritual shroud practices</a:t>
            </a:r>
          </a:p>
          <a:p>
            <a:pPr>
              <a:buClr>
                <a:srgbClr val="3C622D"/>
              </a:buClr>
              <a:buSzPct val="100000"/>
              <a:buFont typeface="Wingdings" pitchFamily="2" charset="2"/>
              <a:buChar char="§"/>
            </a:pPr>
            <a:r>
              <a:rPr lang="en-US" sz="2000" dirty="0"/>
              <a:t>Provides the opportunity for graveside service</a:t>
            </a:r>
          </a:p>
          <a:p>
            <a:endParaRPr lang="en-US" sz="2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506"/>
          <a:stretch/>
        </p:blipFill>
        <p:spPr>
          <a:xfrm>
            <a:off x="4751143" y="1413908"/>
            <a:ext cx="3749650" cy="4774241"/>
          </a:xfrm>
          <a:prstGeom prst="rect">
            <a:avLst/>
          </a:prstGeom>
          <a:effectLst/>
        </p:spPr>
      </p:pic>
      <p:sp>
        <p:nvSpPr>
          <p:cNvPr id="9" name="Text Box 1">
            <a:extLst>
              <a:ext uri="{FF2B5EF4-FFF2-40B4-BE49-F238E27FC236}">
                <a16:creationId xmlns:a16="http://schemas.microsoft.com/office/drawing/2014/main" id="{7322B539-DAF1-B740-B897-383398BF5918}"/>
              </a:ext>
            </a:extLst>
          </p:cNvPr>
          <p:cNvSpPr txBox="1"/>
          <p:nvPr/>
        </p:nvSpPr>
        <p:spPr>
          <a:xfrm>
            <a:off x="4986438" y="6192092"/>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9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 y="0"/>
            <a:ext cx="9141713" cy="1125842"/>
          </a:xfrm>
          <a:solidFill>
            <a:srgbClr val="3C622D"/>
          </a:solidFill>
        </p:spPr>
        <p:txBody>
          <a:bodyPr>
            <a:normAutofit/>
          </a:bodyPr>
          <a:lstStyle/>
          <a:p>
            <a:r>
              <a:rPr lang="en-US" sz="4000" dirty="0">
                <a:solidFill>
                  <a:schemeClr val="bg1"/>
                </a:solidFill>
                <a:latin typeface="+mn-lt"/>
                <a:ea typeface="Bangla MN" charset="0"/>
                <a:cs typeface="Bangla MN" charset="0"/>
              </a:rPr>
              <a:t>The Growing Demand</a:t>
            </a:r>
          </a:p>
        </p:txBody>
      </p:sp>
      <p:sp>
        <p:nvSpPr>
          <p:cNvPr id="3" name="Content Placeholder 2"/>
          <p:cNvSpPr>
            <a:spLocks noGrp="1"/>
          </p:cNvSpPr>
          <p:nvPr>
            <p:ph idx="1"/>
          </p:nvPr>
        </p:nvSpPr>
        <p:spPr>
          <a:xfrm>
            <a:off x="451823" y="1637414"/>
            <a:ext cx="5149878" cy="5220586"/>
          </a:xfrm>
        </p:spPr>
        <p:txBody>
          <a:bodyPr>
            <a:noAutofit/>
          </a:bodyPr>
          <a:lstStyle/>
          <a:p>
            <a:pPr>
              <a:lnSpc>
                <a:spcPct val="90000"/>
              </a:lnSpc>
              <a:buClr>
                <a:srgbClr val="3C622D"/>
              </a:buClr>
              <a:buSzPct val="100000"/>
              <a:buFont typeface="Wingdings" charset="2"/>
              <a:buChar char="§"/>
            </a:pPr>
            <a:r>
              <a:rPr lang="en-US" sz="2000" dirty="0"/>
              <a:t>1998 1</a:t>
            </a:r>
            <a:r>
              <a:rPr lang="en-US" sz="2000" baseline="30000" dirty="0"/>
              <a:t>st</a:t>
            </a:r>
            <a:r>
              <a:rPr lang="en-US" sz="2000" dirty="0"/>
              <a:t> US green cemetery</a:t>
            </a:r>
          </a:p>
          <a:p>
            <a:pPr>
              <a:lnSpc>
                <a:spcPct val="90000"/>
              </a:lnSpc>
              <a:buClr>
                <a:srgbClr val="3C622D"/>
              </a:buClr>
              <a:buSzPct val="100000"/>
              <a:buFont typeface="Wingdings" charset="2"/>
              <a:buChar char="§"/>
            </a:pPr>
            <a:r>
              <a:rPr lang="en-US" sz="2000" dirty="0"/>
              <a:t>More than 340 green cemeteries as of 1.22 </a:t>
            </a:r>
            <a:r>
              <a:rPr lang="en-US" sz="2000" i="1" dirty="0"/>
              <a:t>(Green Burial Cemeteries in the US and Canada, </a:t>
            </a:r>
            <a:r>
              <a:rPr lang="en-US" sz="2000" i="1" dirty="0" err="1"/>
              <a:t>nhfuneral.org</a:t>
            </a:r>
            <a:r>
              <a:rPr lang="en-US" sz="2000" i="1" dirty="0"/>
              <a:t>)</a:t>
            </a:r>
          </a:p>
          <a:p>
            <a:pPr>
              <a:lnSpc>
                <a:spcPct val="90000"/>
              </a:lnSpc>
              <a:buClr>
                <a:schemeClr val="bg2">
                  <a:lumMod val="50000"/>
                </a:schemeClr>
              </a:buClr>
              <a:buSzPct val="75000"/>
              <a:buFont typeface="Wingdings" charset="2"/>
              <a:buChar char="§"/>
            </a:pPr>
            <a:endParaRPr lang="en-US" sz="2000" dirty="0"/>
          </a:p>
          <a:p>
            <a:pPr marL="0" indent="0">
              <a:lnSpc>
                <a:spcPct val="90000"/>
              </a:lnSpc>
              <a:buClr>
                <a:schemeClr val="bg2">
                  <a:lumMod val="50000"/>
                </a:schemeClr>
              </a:buClr>
              <a:buSzPct val="75000"/>
              <a:buNone/>
            </a:pPr>
            <a:r>
              <a:rPr lang="en-US" sz="2000" b="1" dirty="0"/>
              <a:t>Surveys say interest is rising:</a:t>
            </a:r>
          </a:p>
          <a:p>
            <a:pPr marL="358775" lvl="1" indent="-317500">
              <a:lnSpc>
                <a:spcPct val="90000"/>
              </a:lnSpc>
              <a:buClr>
                <a:srgbClr val="3C622D"/>
              </a:buClr>
              <a:buSzPct val="100000"/>
              <a:buFont typeface="Wingdings" charset="2"/>
              <a:buChar char="§"/>
            </a:pPr>
            <a:r>
              <a:rPr lang="en-US" sz="2000" dirty="0"/>
              <a:t>AARP 2007						42%	</a:t>
            </a:r>
          </a:p>
          <a:p>
            <a:pPr marL="358775" lvl="1" indent="-317500">
              <a:lnSpc>
                <a:spcPct val="90000"/>
              </a:lnSpc>
              <a:buClr>
                <a:srgbClr val="3C622D"/>
              </a:buClr>
              <a:buSzPct val="100000"/>
              <a:buFont typeface="Wingdings" charset="2"/>
              <a:buChar char="§"/>
            </a:pPr>
            <a:r>
              <a:rPr lang="en-US" sz="2000" dirty="0"/>
              <a:t>Kates-</a:t>
            </a:r>
            <a:r>
              <a:rPr lang="en-US" sz="2000" dirty="0" err="1"/>
              <a:t>Boyleston</a:t>
            </a:r>
            <a:r>
              <a:rPr lang="en-US" sz="2000" dirty="0"/>
              <a:t> 2008				43%	</a:t>
            </a:r>
          </a:p>
          <a:p>
            <a:pPr marL="358775" lvl="1" indent="-317500">
              <a:lnSpc>
                <a:spcPct val="90000"/>
              </a:lnSpc>
              <a:buClr>
                <a:srgbClr val="3C622D"/>
              </a:buClr>
              <a:buSzPct val="100000"/>
              <a:buFont typeface="Wingdings" charset="2"/>
              <a:buChar char="§"/>
            </a:pPr>
            <a:r>
              <a:rPr lang="en-US" sz="2000" dirty="0"/>
              <a:t>FAMIC Harris Poll 2015				64%</a:t>
            </a:r>
          </a:p>
          <a:p>
            <a:pPr marL="358775" lvl="1" indent="-317500">
              <a:lnSpc>
                <a:spcPct val="90000"/>
              </a:lnSpc>
              <a:buClr>
                <a:srgbClr val="3C622D"/>
              </a:buClr>
              <a:buSzPct val="100000"/>
              <a:buFont typeface="Wingdings" charset="2"/>
              <a:buChar char="§"/>
            </a:pPr>
            <a:r>
              <a:rPr lang="en-US" sz="2000" dirty="0"/>
              <a:t>US Catholic 2011					80%</a:t>
            </a:r>
          </a:p>
          <a:p>
            <a:pPr marL="358775" lvl="1" indent="-317500">
              <a:lnSpc>
                <a:spcPct val="90000"/>
              </a:lnSpc>
              <a:buClr>
                <a:srgbClr val="3C622D"/>
              </a:buClr>
              <a:buSzPct val="100000"/>
              <a:buFont typeface="Wingdings" charset="2"/>
              <a:buChar char="§"/>
            </a:pPr>
            <a:r>
              <a:rPr lang="en-US" sz="2000" dirty="0"/>
              <a:t>NFDA 2018						53.8%</a:t>
            </a:r>
          </a:p>
          <a:p>
            <a:pPr marL="358775" lvl="1" indent="-317500">
              <a:lnSpc>
                <a:spcPct val="90000"/>
              </a:lnSpc>
              <a:buClr>
                <a:srgbClr val="3C622D"/>
              </a:buClr>
              <a:buSzPct val="100000"/>
              <a:buFont typeface="Wingdings" charset="2"/>
              <a:buChar char="§"/>
            </a:pPr>
            <a:r>
              <a:rPr lang="en-US" sz="2000" dirty="0"/>
              <a:t>American Funeral Director 2021		91%		</a:t>
            </a:r>
          </a:p>
        </p:txBody>
      </p:sp>
      <p:pic>
        <p:nvPicPr>
          <p:cNvPr id="7" name="Picture 6" descr="A picture containing grass, outdoor, plant&#10;&#10;Description automatically generated">
            <a:extLst>
              <a:ext uri="{FF2B5EF4-FFF2-40B4-BE49-F238E27FC236}">
                <a16:creationId xmlns:a16="http://schemas.microsoft.com/office/drawing/2014/main" id="{85571739-062E-3245-BBE9-A6A9AD7962EC}"/>
              </a:ext>
            </a:extLst>
          </p:cNvPr>
          <p:cNvPicPr>
            <a:picLocks noChangeAspect="1"/>
          </p:cNvPicPr>
          <p:nvPr/>
        </p:nvPicPr>
        <p:blipFill>
          <a:blip r:embed="rId3"/>
          <a:stretch>
            <a:fillRect/>
          </a:stretch>
        </p:blipFill>
        <p:spPr>
          <a:xfrm>
            <a:off x="5601701" y="1637414"/>
            <a:ext cx="3222772" cy="4297030"/>
          </a:xfrm>
          <a:prstGeom prst="rect">
            <a:avLst/>
          </a:prstGeom>
        </p:spPr>
      </p:pic>
      <p:sp>
        <p:nvSpPr>
          <p:cNvPr id="15" name="Text Box 1">
            <a:extLst>
              <a:ext uri="{FF2B5EF4-FFF2-40B4-BE49-F238E27FC236}">
                <a16:creationId xmlns:a16="http://schemas.microsoft.com/office/drawing/2014/main" id="{64C875E7-943A-594F-90AB-971E58823AE2}"/>
              </a:ext>
            </a:extLst>
          </p:cNvPr>
          <p:cNvSpPr txBox="1"/>
          <p:nvPr/>
        </p:nvSpPr>
        <p:spPr>
          <a:xfrm>
            <a:off x="5849640" y="5934444"/>
            <a:ext cx="2974833" cy="411984"/>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Heartwood Preserve, Trinity, FL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339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2967"/>
            <a:ext cx="9141713" cy="1178337"/>
          </a:xfrm>
          <a:solidFill>
            <a:srgbClr val="3C622D"/>
          </a:solidFill>
        </p:spPr>
        <p:txBody>
          <a:bodyPr>
            <a:normAutofit/>
          </a:bodyPr>
          <a:lstStyle/>
          <a:p>
            <a:r>
              <a:rPr lang="en-US" sz="4000" dirty="0" err="1">
                <a:solidFill>
                  <a:schemeClr val="bg1"/>
                </a:solidFill>
                <a:latin typeface="+mn-lt"/>
                <a:ea typeface="Bangla MN" charset="0"/>
                <a:cs typeface="Bangla MN" charset="0"/>
              </a:rPr>
              <a:t>Mythbusting</a:t>
            </a:r>
            <a:endParaRPr lang="en-US" sz="4000" dirty="0">
              <a:solidFill>
                <a:schemeClr val="bg1"/>
              </a:solidFill>
              <a:latin typeface="+mn-lt"/>
              <a:ea typeface="Bangla MN" charset="0"/>
              <a:cs typeface="Bangla MN" charset="0"/>
            </a:endParaRPr>
          </a:p>
        </p:txBody>
      </p:sp>
      <p:sp>
        <p:nvSpPr>
          <p:cNvPr id="3" name="Content Placeholder 2"/>
          <p:cNvSpPr>
            <a:spLocks noGrp="1"/>
          </p:cNvSpPr>
          <p:nvPr>
            <p:ph idx="1"/>
          </p:nvPr>
        </p:nvSpPr>
        <p:spPr>
          <a:xfrm>
            <a:off x="253422" y="1336426"/>
            <a:ext cx="4007145" cy="5521573"/>
          </a:xfrm>
        </p:spPr>
        <p:txBody>
          <a:bodyPr>
            <a:noAutofit/>
          </a:bodyPr>
          <a:lstStyle/>
          <a:p>
            <a:pPr marL="0" indent="0">
              <a:lnSpc>
                <a:spcPct val="90000"/>
              </a:lnSpc>
              <a:buNone/>
            </a:pPr>
            <a:r>
              <a:rPr lang="en-US" sz="2000" b="1" dirty="0"/>
              <a:t>Embalming</a:t>
            </a:r>
          </a:p>
          <a:p>
            <a:pPr lvl="1">
              <a:lnSpc>
                <a:spcPct val="90000"/>
              </a:lnSpc>
              <a:buClr>
                <a:srgbClr val="3C622D"/>
              </a:buClr>
              <a:buSzPct val="100000"/>
              <a:buFont typeface="Wingdings" charset="2"/>
              <a:buChar char="§"/>
            </a:pPr>
            <a:r>
              <a:rPr lang="en-US" sz="2000" dirty="0"/>
              <a:t>not legally required</a:t>
            </a:r>
          </a:p>
          <a:p>
            <a:pPr lvl="1">
              <a:lnSpc>
                <a:spcPct val="90000"/>
              </a:lnSpc>
              <a:buClr>
                <a:srgbClr val="3C622D"/>
              </a:buClr>
              <a:buSzPct val="100000"/>
              <a:buFont typeface="Wingdings" charset="2"/>
              <a:buChar char="§"/>
            </a:pPr>
            <a:r>
              <a:rPr lang="en-US" sz="2000" dirty="0"/>
              <a:t>policy for funeral home viewing</a:t>
            </a:r>
          </a:p>
          <a:p>
            <a:pPr lvl="1">
              <a:lnSpc>
                <a:spcPct val="90000"/>
              </a:lnSpc>
              <a:buClr>
                <a:srgbClr val="3C622D"/>
              </a:buClr>
              <a:buSzPct val="100000"/>
              <a:buFont typeface="Wingdings" charset="2"/>
              <a:buChar char="§"/>
            </a:pPr>
            <a:r>
              <a:rPr lang="en-US" sz="2000" dirty="0"/>
              <a:t>preserves body for up to 2 weeks</a:t>
            </a:r>
          </a:p>
          <a:p>
            <a:pPr lvl="1">
              <a:lnSpc>
                <a:spcPct val="90000"/>
              </a:lnSpc>
              <a:buClr>
                <a:srgbClr val="3C622D"/>
              </a:buClr>
              <a:buSzPct val="100000"/>
              <a:buFont typeface="Wingdings" charset="2"/>
              <a:buChar char="§"/>
            </a:pPr>
            <a:r>
              <a:rPr lang="en-US" sz="2000" dirty="0"/>
              <a:t>has no protective properties</a:t>
            </a:r>
          </a:p>
          <a:p>
            <a:pPr lvl="1">
              <a:lnSpc>
                <a:spcPct val="90000"/>
              </a:lnSpc>
              <a:buClr>
                <a:srgbClr val="3C622D"/>
              </a:buClr>
              <a:buSzPct val="100000"/>
              <a:buFont typeface="Wingdings" charset="2"/>
              <a:buChar char="§"/>
            </a:pPr>
            <a:r>
              <a:rPr lang="en-US" sz="2000" dirty="0"/>
              <a:t>body fluids are disposed in septic systems and wastewater treatment plants</a:t>
            </a:r>
          </a:p>
          <a:p>
            <a:pPr marL="0" indent="0">
              <a:lnSpc>
                <a:spcPct val="90000"/>
              </a:lnSpc>
              <a:buNone/>
            </a:pPr>
            <a:r>
              <a:rPr lang="en-US" sz="2000" b="1" dirty="0"/>
              <a:t>Vaults</a:t>
            </a:r>
          </a:p>
          <a:p>
            <a:pPr lvl="1">
              <a:lnSpc>
                <a:spcPct val="90000"/>
              </a:lnSpc>
              <a:buClr>
                <a:srgbClr val="3C622D"/>
              </a:buClr>
              <a:buSzPct val="100000"/>
              <a:buFont typeface="Wingdings" charset="2"/>
              <a:buChar char="§"/>
            </a:pPr>
            <a:r>
              <a:rPr lang="en-US" sz="2000" dirty="0"/>
              <a:t>not legally required by any state</a:t>
            </a:r>
          </a:p>
          <a:p>
            <a:pPr lvl="1">
              <a:lnSpc>
                <a:spcPct val="90000"/>
              </a:lnSpc>
              <a:buClr>
                <a:srgbClr val="3C622D"/>
              </a:buClr>
              <a:buSzPct val="100000"/>
              <a:buFont typeface="Wingdings" charset="2"/>
              <a:buChar char="§"/>
            </a:pPr>
            <a:r>
              <a:rPr lang="en-US" sz="2000" dirty="0"/>
              <a:t>policy of lawn cemeteries for maintenance reasons</a:t>
            </a:r>
          </a:p>
          <a:p>
            <a:pPr lvl="1">
              <a:lnSpc>
                <a:spcPct val="90000"/>
              </a:lnSpc>
              <a:buClr>
                <a:srgbClr val="3C622D"/>
              </a:buClr>
              <a:buSzPct val="100000"/>
              <a:buFont typeface="Wingdings" charset="2"/>
              <a:buChar char="§"/>
            </a:pPr>
            <a:r>
              <a:rPr lang="en-US" sz="2000" dirty="0"/>
              <a:t>have no protective properties</a:t>
            </a:r>
          </a:p>
          <a:p>
            <a:pPr marL="0" indent="0">
              <a:lnSpc>
                <a:spcPct val="90000"/>
              </a:lnSpc>
              <a:buNone/>
            </a:pPr>
            <a:endParaRPr lang="en-US" sz="20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888" r="15271" b="2"/>
          <a:stretch/>
        </p:blipFill>
        <p:spPr>
          <a:xfrm>
            <a:off x="4724135" y="2031872"/>
            <a:ext cx="4086794" cy="3730974"/>
          </a:xfrm>
          <a:prstGeom prst="rect">
            <a:avLst/>
          </a:prstGeom>
        </p:spPr>
      </p:pic>
    </p:spTree>
    <p:extLst>
      <p:ext uri="{BB962C8B-B14F-4D97-AF65-F5344CB8AC3E}">
        <p14:creationId xmlns:p14="http://schemas.microsoft.com/office/powerpoint/2010/main" val="19471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57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DA4F122E-BC3C-7641-8843-4CFECFC450D8}"/>
              </a:ext>
            </a:extLst>
          </p:cNvPr>
          <p:cNvPicPr>
            <a:picLocks noChangeAspect="1"/>
          </p:cNvPicPr>
          <p:nvPr/>
        </p:nvPicPr>
        <p:blipFill rotWithShape="1">
          <a:blip r:embed="rId3"/>
          <a:srcRect l="9691" t="3175" r="7196" b="-1"/>
          <a:stretch/>
        </p:blipFill>
        <p:spPr>
          <a:xfrm>
            <a:off x="379024" y="792150"/>
            <a:ext cx="8388726" cy="5521577"/>
          </a:xfrm>
          <a:prstGeom prst="rect">
            <a:avLst/>
          </a:prstGeom>
        </p:spPr>
      </p:pic>
    </p:spTree>
    <p:extLst>
      <p:ext uri="{BB962C8B-B14F-4D97-AF65-F5344CB8AC3E}">
        <p14:creationId xmlns:p14="http://schemas.microsoft.com/office/powerpoint/2010/main" val="2329008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7009" y="2265101"/>
            <a:ext cx="3779985" cy="3986843"/>
          </a:xfrm>
        </p:spPr>
        <p:txBody>
          <a:bodyPr>
            <a:noAutofit/>
          </a:bodyPr>
          <a:lstStyle/>
          <a:p>
            <a:pPr marL="216694" lvl="1" indent="-216694">
              <a:buClr>
                <a:srgbClr val="3C622D"/>
              </a:buClr>
              <a:buFont typeface="Wingdings" pitchFamily="2" charset="2"/>
              <a:buChar char="§"/>
            </a:pPr>
            <a:r>
              <a:rPr lang="en-US" sz="2000" b="1" i="1" dirty="0"/>
              <a:t>“Microorganisms involved in the decay process (putrefaction) are not pathogenic...”</a:t>
            </a:r>
            <a:r>
              <a:rPr lang="en-US" sz="2000" b="1" dirty="0"/>
              <a:t> —PAHO</a:t>
            </a:r>
          </a:p>
          <a:p>
            <a:pPr marL="216694" lvl="1" indent="-216694">
              <a:buClr>
                <a:srgbClr val="3C622D"/>
              </a:buClr>
              <a:buFont typeface="Wingdings" pitchFamily="2" charset="2"/>
              <a:buChar char="§"/>
            </a:pPr>
            <a:r>
              <a:rPr lang="en-US" sz="2000" dirty="0"/>
              <a:t>WHO, CDC, and CID agree: Bodies without pathogenic conditions are not dangerous to the public</a:t>
            </a:r>
          </a:p>
          <a:p>
            <a:pPr marL="216694" lvl="1" indent="-216694">
              <a:buClr>
                <a:srgbClr val="3C622D"/>
              </a:buClr>
              <a:buFont typeface="Wingdings" pitchFamily="2" charset="2"/>
              <a:buChar char="§"/>
            </a:pPr>
            <a:r>
              <a:rPr lang="en-US" sz="2000" dirty="0"/>
              <a:t>Scientific research shows that </a:t>
            </a:r>
            <a:r>
              <a:rPr lang="en-US" sz="2000" b="1" dirty="0"/>
              <a:t>what is buried with the body is what pollutes, not the bodies</a:t>
            </a:r>
          </a:p>
          <a:p>
            <a:pPr marL="186929" lvl="1" indent="-186929">
              <a:buClr>
                <a:srgbClr val="3C622D"/>
              </a:buClr>
            </a:pPr>
            <a:endParaRPr lang="en-US" sz="2000" dirty="0"/>
          </a:p>
        </p:txBody>
      </p:sp>
      <p:pic>
        <p:nvPicPr>
          <p:cNvPr id="6" name="Picture 5" descr="Diagram&#10;&#10;Description automatically generated with low confidence">
            <a:extLst>
              <a:ext uri="{FF2B5EF4-FFF2-40B4-BE49-F238E27FC236}">
                <a16:creationId xmlns:a16="http://schemas.microsoft.com/office/drawing/2014/main" id="{C1B2230E-1F6A-9C46-8FF5-3D8FDC50D77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43231" t="33809" r="19537" b="21806"/>
          <a:stretch/>
        </p:blipFill>
        <p:spPr>
          <a:xfrm rot="5400000">
            <a:off x="5276033" y="1607974"/>
            <a:ext cx="2806641" cy="4461135"/>
          </a:xfrm>
          <a:prstGeom prst="rect">
            <a:avLst/>
          </a:prstGeom>
        </p:spPr>
      </p:pic>
      <p:sp>
        <p:nvSpPr>
          <p:cNvPr id="9" name="TextBox 9">
            <a:extLst>
              <a:ext uri="{FF2B5EF4-FFF2-40B4-BE49-F238E27FC236}">
                <a16:creationId xmlns:a16="http://schemas.microsoft.com/office/drawing/2014/main" id="{0EFDBADC-8F20-AD45-B6A2-6E0BE5A2B640}"/>
              </a:ext>
            </a:extLst>
          </p:cNvPr>
          <p:cNvSpPr txBox="1"/>
          <p:nvPr/>
        </p:nvSpPr>
        <p:spPr>
          <a:xfrm>
            <a:off x="5276956" y="5351781"/>
            <a:ext cx="2804795" cy="241300"/>
          </a:xfrm>
          <a:prstGeom prst="rect">
            <a:avLst/>
          </a:prstGeom>
          <a:noFill/>
        </p:spPr>
        <p:txBody>
          <a:bodyPr wrap="none" rtlCol="0">
            <a:spAutoFit/>
          </a:bodyPr>
          <a:lstStyle/>
          <a:p>
            <a:pPr marL="0" marR="0">
              <a:spcBef>
                <a:spcPts val="0"/>
              </a:spcBef>
              <a:spcAft>
                <a:spcPts val="450"/>
              </a:spcAft>
            </a:pPr>
            <a:r>
              <a:rPr lang="en-US" sz="6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Artist’s Rendering of Cemetery Contamination Plume, Phyto by </a:t>
            </a:r>
            <a:r>
              <a:rPr lang="en-US" sz="600" i="1"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Kennen</a:t>
            </a:r>
            <a:r>
              <a:rPr lang="en-US" sz="6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and Kirkwood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3F9C31EF-BC34-834D-B502-21560D036219}"/>
              </a:ext>
            </a:extLst>
          </p:cNvPr>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Public Health and Safety</a:t>
            </a:r>
          </a:p>
        </p:txBody>
      </p:sp>
    </p:spTree>
    <p:extLst>
      <p:ext uri="{BB962C8B-B14F-4D97-AF65-F5344CB8AC3E}">
        <p14:creationId xmlns:p14="http://schemas.microsoft.com/office/powerpoint/2010/main" val="373579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965C25-A5F0-CC42-A590-27473D5ECF91}"/>
              </a:ext>
            </a:extLst>
          </p:cNvPr>
          <p:cNvSpPr>
            <a:spLocks noGrp="1"/>
          </p:cNvSpPr>
          <p:nvPr>
            <p:ph type="title"/>
          </p:nvPr>
        </p:nvSpPr>
        <p:spPr>
          <a:xfrm>
            <a:off x="-1" y="10895"/>
            <a:ext cx="9141713" cy="1583989"/>
          </a:xfrm>
          <a:solidFill>
            <a:srgbClr val="3C622D"/>
          </a:solidFill>
        </p:spPr>
        <p:txBody>
          <a:bodyPr>
            <a:noAutofit/>
          </a:bodyPr>
          <a:lstStyle/>
          <a:p>
            <a:pPr>
              <a:lnSpc>
                <a:spcPct val="90000"/>
              </a:lnSpc>
            </a:pPr>
            <a:r>
              <a:rPr lang="en-US" sz="4000" dirty="0">
                <a:solidFill>
                  <a:schemeClr val="bg1"/>
                </a:solidFill>
                <a:latin typeface="+mn-lt"/>
              </a:rPr>
              <a:t>Lawn Cemetery Health Risks</a:t>
            </a:r>
            <a:br>
              <a:rPr lang="en-US" sz="4000" dirty="0">
                <a:solidFill>
                  <a:schemeClr val="bg1"/>
                </a:solidFill>
                <a:latin typeface="+mn-lt"/>
              </a:rPr>
            </a:br>
            <a:r>
              <a:rPr lang="en-US" sz="4000" dirty="0">
                <a:solidFill>
                  <a:schemeClr val="bg1"/>
                </a:solidFill>
                <a:latin typeface="+mn-lt"/>
              </a:rPr>
              <a:t>to the Environment</a:t>
            </a:r>
          </a:p>
        </p:txBody>
      </p:sp>
      <p:graphicFrame>
        <p:nvGraphicFramePr>
          <p:cNvPr id="5" name="Content Placeholder 2">
            <a:extLst>
              <a:ext uri="{FF2B5EF4-FFF2-40B4-BE49-F238E27FC236}">
                <a16:creationId xmlns:a16="http://schemas.microsoft.com/office/drawing/2014/main" id="{3302ADE6-AADB-4F07-B49D-59DF0241F813}"/>
              </a:ext>
            </a:extLst>
          </p:cNvPr>
          <p:cNvGraphicFramePr>
            <a:graphicFrameLocks noGrp="1"/>
          </p:cNvGraphicFramePr>
          <p:nvPr>
            <p:ph idx="1"/>
            <p:extLst>
              <p:ext uri="{D42A27DB-BD31-4B8C-83A1-F6EECF244321}">
                <p14:modId xmlns:p14="http://schemas.microsoft.com/office/powerpoint/2010/main" val="176460497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9907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7" y="0"/>
            <a:ext cx="9141713" cy="1226949"/>
          </a:xfrm>
          <a:solidFill>
            <a:srgbClr val="3C622D"/>
          </a:solidFill>
        </p:spPr>
        <p:txBody>
          <a:bodyPr>
            <a:normAutofit/>
          </a:bodyPr>
          <a:lstStyle/>
          <a:p>
            <a:r>
              <a:rPr lang="en-US" sz="4000" dirty="0">
                <a:solidFill>
                  <a:schemeClr val="bg1"/>
                </a:solidFill>
                <a:latin typeface="+mn-lt"/>
              </a:rPr>
              <a:t>Worker Safety Concerns</a:t>
            </a:r>
          </a:p>
        </p:txBody>
      </p:sp>
      <p:sp>
        <p:nvSpPr>
          <p:cNvPr id="9" name="Content Placeholder 8"/>
          <p:cNvSpPr>
            <a:spLocks noGrp="1"/>
          </p:cNvSpPr>
          <p:nvPr>
            <p:ph idx="1"/>
          </p:nvPr>
        </p:nvSpPr>
        <p:spPr>
          <a:xfrm>
            <a:off x="532477" y="1639637"/>
            <a:ext cx="4315970" cy="3991414"/>
          </a:xfrm>
        </p:spPr>
        <p:txBody>
          <a:bodyPr>
            <a:noAutofit/>
          </a:bodyPr>
          <a:lstStyle/>
          <a:p>
            <a:pPr>
              <a:lnSpc>
                <a:spcPct val="90000"/>
              </a:lnSpc>
              <a:buClr>
                <a:srgbClr val="3C622D"/>
              </a:buClr>
              <a:buFont typeface="Wingdings" charset="2"/>
              <a:buChar char="§"/>
            </a:pPr>
            <a:r>
              <a:rPr lang="en-US" sz="2000" dirty="0"/>
              <a:t>Embalmers/funeral directors</a:t>
            </a:r>
          </a:p>
          <a:p>
            <a:pPr lvl="1">
              <a:lnSpc>
                <a:spcPct val="90000"/>
              </a:lnSpc>
              <a:buClr>
                <a:srgbClr val="3C622D"/>
              </a:buClr>
              <a:buFont typeface="Wingdings" charset="2"/>
              <a:buChar char="§"/>
            </a:pPr>
            <a:r>
              <a:rPr lang="en-US" sz="2000" dirty="0"/>
              <a:t>13x higher risk of early death</a:t>
            </a:r>
          </a:p>
          <a:p>
            <a:pPr lvl="1">
              <a:lnSpc>
                <a:spcPct val="90000"/>
              </a:lnSpc>
              <a:buClr>
                <a:srgbClr val="3C622D"/>
              </a:buClr>
              <a:buFont typeface="Wingdings" charset="2"/>
              <a:buChar char="§"/>
            </a:pPr>
            <a:r>
              <a:rPr lang="en-US" sz="2000" dirty="0"/>
              <a:t>8x higher risk of leukemia</a:t>
            </a:r>
          </a:p>
          <a:p>
            <a:pPr lvl="1">
              <a:lnSpc>
                <a:spcPct val="90000"/>
              </a:lnSpc>
              <a:buClr>
                <a:srgbClr val="3C622D"/>
              </a:buClr>
              <a:buFont typeface="Wingdings" charset="2"/>
              <a:buChar char="§"/>
            </a:pPr>
            <a:r>
              <a:rPr lang="en-US" sz="2000" dirty="0"/>
              <a:t>3x higher risk of ALS</a:t>
            </a:r>
          </a:p>
          <a:p>
            <a:pPr lvl="1">
              <a:lnSpc>
                <a:spcPct val="90000"/>
              </a:lnSpc>
              <a:buClr>
                <a:srgbClr val="3C622D"/>
              </a:buClr>
              <a:buFont typeface="Wingdings" charset="2"/>
              <a:buChar char="§"/>
            </a:pPr>
            <a:r>
              <a:rPr lang="en-US" sz="2000" dirty="0"/>
              <a:t>COPD</a:t>
            </a:r>
          </a:p>
          <a:p>
            <a:pPr lvl="1">
              <a:lnSpc>
                <a:spcPct val="90000"/>
              </a:lnSpc>
              <a:buClr>
                <a:srgbClr val="3C622D"/>
              </a:buClr>
              <a:buFont typeface="Wingdings" charset="2"/>
              <a:buChar char="§"/>
            </a:pPr>
            <a:r>
              <a:rPr lang="en-US" sz="2000" dirty="0"/>
              <a:t>Neurological diseases</a:t>
            </a:r>
          </a:p>
          <a:p>
            <a:pPr>
              <a:lnSpc>
                <a:spcPct val="90000"/>
              </a:lnSpc>
              <a:buClr>
                <a:srgbClr val="3C622D"/>
              </a:buClr>
              <a:buFont typeface="Wingdings" charset="2"/>
              <a:buChar char="§"/>
            </a:pPr>
            <a:endParaRPr lang="en-US" sz="2000" dirty="0"/>
          </a:p>
          <a:p>
            <a:pPr>
              <a:lnSpc>
                <a:spcPct val="90000"/>
              </a:lnSpc>
              <a:buClr>
                <a:srgbClr val="3C622D"/>
              </a:buClr>
              <a:buFont typeface="Wingdings" charset="2"/>
              <a:buChar char="§"/>
            </a:pPr>
            <a:r>
              <a:rPr lang="en-US" sz="2000" dirty="0"/>
              <a:t>Maintenance and factory workers</a:t>
            </a:r>
          </a:p>
          <a:p>
            <a:pPr lvl="1">
              <a:lnSpc>
                <a:spcPct val="90000"/>
              </a:lnSpc>
              <a:buClr>
                <a:srgbClr val="3C622D"/>
              </a:buClr>
              <a:buFont typeface="Wingdings" charset="2"/>
              <a:buChar char="§"/>
            </a:pPr>
            <a:r>
              <a:rPr lang="en-US" sz="2000" dirty="0"/>
              <a:t>COPD, respiratory diseases</a:t>
            </a:r>
          </a:p>
          <a:p>
            <a:pPr lvl="1">
              <a:lnSpc>
                <a:spcPct val="90000"/>
              </a:lnSpc>
              <a:buClr>
                <a:srgbClr val="3C622D"/>
              </a:buClr>
              <a:buFont typeface="Wingdings" charset="2"/>
              <a:buChar char="§"/>
            </a:pPr>
            <a:r>
              <a:rPr lang="en-US" sz="2000" dirty="0"/>
              <a:t>Neurological disorders</a:t>
            </a:r>
          </a:p>
          <a:p>
            <a:pPr lvl="1">
              <a:lnSpc>
                <a:spcPct val="90000"/>
              </a:lnSpc>
              <a:buClr>
                <a:srgbClr val="3C622D"/>
              </a:buClr>
              <a:buFont typeface="Wingdings" charset="2"/>
              <a:buChar char="§"/>
            </a:pPr>
            <a:r>
              <a:rPr lang="en-US" sz="2000" dirty="0"/>
              <a:t>Cancer</a:t>
            </a:r>
          </a:p>
        </p:txBody>
      </p:sp>
      <p:pic>
        <p:nvPicPr>
          <p:cNvPr id="7" name="Picture 6">
            <a:extLst>
              <a:ext uri="{FF2B5EF4-FFF2-40B4-BE49-F238E27FC236}">
                <a16:creationId xmlns:a16="http://schemas.microsoft.com/office/drawing/2014/main" id="{CB641D18-61B0-A941-A292-2823C989D82B}"/>
              </a:ext>
            </a:extLst>
          </p:cNvPr>
          <p:cNvPicPr>
            <a:picLocks noChangeAspect="1"/>
          </p:cNvPicPr>
          <p:nvPr/>
        </p:nvPicPr>
        <p:blipFill rotWithShape="1">
          <a:blip r:embed="rId3"/>
          <a:srcRect l="13702" r="42120"/>
          <a:stretch/>
        </p:blipFill>
        <p:spPr>
          <a:xfrm>
            <a:off x="5017676" y="1639637"/>
            <a:ext cx="3382044" cy="4306186"/>
          </a:xfrm>
          <a:prstGeom prst="rect">
            <a:avLst/>
          </a:prstGeom>
          <a:effectLst/>
        </p:spPr>
      </p:pic>
    </p:spTree>
    <p:extLst>
      <p:ext uri="{BB962C8B-B14F-4D97-AF65-F5344CB8AC3E}">
        <p14:creationId xmlns:p14="http://schemas.microsoft.com/office/powerpoint/2010/main" val="87675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fade">
                                      <p:cBhvr>
                                        <p:cTn id="27" dur="500"/>
                                        <p:tgtEl>
                                          <p:spTgt spid="9">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xEl>
                                              <p:pRg st="8" end="8"/>
                                            </p:txEl>
                                          </p:spTgt>
                                        </p:tgtEl>
                                        <p:attrNameLst>
                                          <p:attrName>style.visibility</p:attrName>
                                        </p:attrNameLst>
                                      </p:cBhvr>
                                      <p:to>
                                        <p:strVal val="visible"/>
                                      </p:to>
                                    </p:set>
                                    <p:animEffect transition="in" filter="fade">
                                      <p:cBhvr>
                                        <p:cTn id="30" dur="500"/>
                                        <p:tgtEl>
                                          <p:spTgt spid="9">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xEl>
                                              <p:pRg st="9" end="9"/>
                                            </p:txEl>
                                          </p:spTgt>
                                        </p:tgtEl>
                                        <p:attrNameLst>
                                          <p:attrName>style.visibility</p:attrName>
                                        </p:attrNameLst>
                                      </p:cBhvr>
                                      <p:to>
                                        <p:strVal val="visible"/>
                                      </p:to>
                                    </p:set>
                                    <p:animEffect transition="in" filter="fade">
                                      <p:cBhvr>
                                        <p:cTn id="33" dur="500"/>
                                        <p:tgtEl>
                                          <p:spTgt spid="9">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xEl>
                                              <p:pRg st="10" end="10"/>
                                            </p:txEl>
                                          </p:spTgt>
                                        </p:tgtEl>
                                        <p:attrNameLst>
                                          <p:attrName>style.visibility</p:attrName>
                                        </p:attrNameLst>
                                      </p:cBhvr>
                                      <p:to>
                                        <p:strVal val="visible"/>
                                      </p:to>
                                    </p:set>
                                    <p:animEffect transition="in" filter="fade">
                                      <p:cBhvr>
                                        <p:cTn id="36"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9141713" cy="1155137"/>
          </a:xfrm>
          <a:solidFill>
            <a:srgbClr val="3C622D"/>
          </a:solidFill>
        </p:spPr>
        <p:txBody>
          <a:bodyPr>
            <a:normAutofit/>
          </a:bodyPr>
          <a:lstStyle/>
          <a:p>
            <a:r>
              <a:rPr lang="en-US" sz="4000" dirty="0">
                <a:solidFill>
                  <a:schemeClr val="bg1"/>
                </a:solidFill>
                <a:latin typeface="+mn-lt"/>
              </a:rPr>
              <a:t>Scientific Reports</a:t>
            </a:r>
          </a:p>
        </p:txBody>
      </p:sp>
      <p:sp>
        <p:nvSpPr>
          <p:cNvPr id="3" name="Content Placeholder 2"/>
          <p:cNvSpPr>
            <a:spLocks noGrp="1"/>
          </p:cNvSpPr>
          <p:nvPr>
            <p:ph idx="1"/>
          </p:nvPr>
        </p:nvSpPr>
        <p:spPr>
          <a:xfrm>
            <a:off x="628649" y="1850277"/>
            <a:ext cx="4156001" cy="4529257"/>
          </a:xfrm>
        </p:spPr>
        <p:txBody>
          <a:bodyPr>
            <a:noAutofit/>
          </a:bodyPr>
          <a:lstStyle/>
          <a:p>
            <a:pPr>
              <a:lnSpc>
                <a:spcPct val="90000"/>
              </a:lnSpc>
              <a:buClr>
                <a:srgbClr val="3C622D"/>
              </a:buClr>
              <a:buSzPct val="100000"/>
              <a:buFont typeface="Wingdings" pitchFamily="2" charset="2"/>
              <a:buChar char="§"/>
            </a:pPr>
            <a:r>
              <a:rPr lang="en-US" sz="2000" dirty="0"/>
              <a:t>3 – 4 foot depth optimum temp, moisture level for rapid, aerobic decomposition</a:t>
            </a:r>
          </a:p>
          <a:p>
            <a:pPr>
              <a:lnSpc>
                <a:spcPct val="90000"/>
              </a:lnSpc>
              <a:buClr>
                <a:srgbClr val="3C622D"/>
              </a:buClr>
              <a:buSzPct val="100000"/>
              <a:buFont typeface="Wingdings" pitchFamily="2" charset="2"/>
              <a:buChar char="§"/>
            </a:pPr>
            <a:r>
              <a:rPr lang="en-US" sz="2000" dirty="0"/>
              <a:t>Shallow burial optimizes land otherwise unusable</a:t>
            </a:r>
          </a:p>
          <a:p>
            <a:pPr>
              <a:lnSpc>
                <a:spcPct val="90000"/>
              </a:lnSpc>
              <a:buClr>
                <a:srgbClr val="3C622D"/>
              </a:buClr>
              <a:buSzPct val="100000"/>
              <a:buFont typeface="Wingdings" pitchFamily="2" charset="2"/>
              <a:buChar char="§"/>
            </a:pPr>
            <a:r>
              <a:rPr lang="en-US" sz="2000" dirty="0"/>
              <a:t>Surface humus buffers soil pH, binds metals</a:t>
            </a:r>
          </a:p>
          <a:p>
            <a:pPr>
              <a:lnSpc>
                <a:spcPct val="90000"/>
              </a:lnSpc>
              <a:buClr>
                <a:srgbClr val="3C622D"/>
              </a:buClr>
              <a:buSzPct val="100000"/>
              <a:buFont typeface="Wingdings" pitchFamily="2" charset="2"/>
              <a:buChar char="§"/>
            </a:pPr>
            <a:r>
              <a:rPr lang="en-US" sz="2000" dirty="0"/>
              <a:t>Studies identify ‘furniture’ as a pollutant rather than bodies in vault cemeteries</a:t>
            </a:r>
          </a:p>
          <a:p>
            <a:pPr>
              <a:lnSpc>
                <a:spcPct val="90000"/>
              </a:lnSpc>
              <a:buClr>
                <a:srgbClr val="3C622D"/>
              </a:buClr>
              <a:buSzPct val="100000"/>
              <a:buFont typeface="Wingdings" pitchFamily="2" charset="2"/>
              <a:buChar char="§"/>
            </a:pPr>
            <a:r>
              <a:rPr lang="en-US" sz="2000" dirty="0"/>
              <a:t>No animal disturbances reported in green cemeteries – 18-24” smell barrier prevents, as does mounding</a:t>
            </a:r>
          </a:p>
        </p:txBody>
      </p:sp>
      <p:pic>
        <p:nvPicPr>
          <p:cNvPr id="5" name="Picture 4" descr="Above_below_graphic.jpg">
            <a:extLst>
              <a:ext uri="{FF2B5EF4-FFF2-40B4-BE49-F238E27FC236}">
                <a16:creationId xmlns:a16="http://schemas.microsoft.com/office/drawing/2014/main" id="{9CB1E663-0A80-B64F-AE8D-FBC8AA28E4BE}"/>
              </a:ext>
            </a:extLst>
          </p:cNvPr>
          <p:cNvPicPr>
            <a:picLocks noChangeAspect="1"/>
          </p:cNvPicPr>
          <p:nvPr/>
        </p:nvPicPr>
        <p:blipFill rotWithShape="1">
          <a:blip r:embed="rId3">
            <a:extLst>
              <a:ext uri="{28A0092B-C50C-407E-A947-70E740481C1C}">
                <a14:useLocalDpi xmlns:a14="http://schemas.microsoft.com/office/drawing/2010/main" val="0"/>
              </a:ext>
            </a:extLst>
          </a:blip>
          <a:srcRect l="15119" t="8793" r="14604" b="33207"/>
          <a:stretch/>
        </p:blipFill>
        <p:spPr>
          <a:xfrm>
            <a:off x="5070586" y="1658892"/>
            <a:ext cx="3785191" cy="4043971"/>
          </a:xfrm>
          <a:prstGeom prst="rect">
            <a:avLst/>
          </a:prstGeom>
          <a:effectLst/>
        </p:spPr>
      </p:pic>
      <p:sp>
        <p:nvSpPr>
          <p:cNvPr id="13" name="Text Box 1">
            <a:extLst>
              <a:ext uri="{FF2B5EF4-FFF2-40B4-BE49-F238E27FC236}">
                <a16:creationId xmlns:a16="http://schemas.microsoft.com/office/drawing/2014/main" id="{3D31B45B-385E-134B-96DB-6AFFBC1EB056}"/>
              </a:ext>
            </a:extLst>
          </p:cNvPr>
          <p:cNvSpPr txBox="1"/>
          <p:nvPr/>
        </p:nvSpPr>
        <p:spPr>
          <a:xfrm>
            <a:off x="5382358" y="5980100"/>
            <a:ext cx="3251280" cy="453037"/>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latin typeface="Calibri" panose="020F0502020204030204" pitchFamily="34" charset="0"/>
                <a:ea typeface="Calibri" panose="020F0502020204030204" pitchFamily="34" charset="0"/>
                <a:cs typeface="Times New Roman" panose="02020603050405020304" pitchFamily="18" charset="0"/>
              </a:rPr>
              <a:t>Image</a:t>
            </a:r>
            <a:r>
              <a:rPr lang="en-US" sz="1050" i="1" dirty="0">
                <a:effectLst/>
                <a:latin typeface="Calibri" panose="020F0502020204030204" pitchFamily="34" charset="0"/>
                <a:ea typeface="Calibri" panose="020F0502020204030204" pitchFamily="34" charset="0"/>
                <a:cs typeface="Times New Roman" panose="02020603050405020304" pitchFamily="18" charset="0"/>
              </a:rPr>
              <a:t> courtesy of Lee Webster, NHFREA </a:t>
            </a:r>
            <a:r>
              <a:rPr lang="en-US" sz="1050" i="1" dirty="0" err="1">
                <a:effectLst/>
                <a:latin typeface="Calibri" panose="020F0502020204030204" pitchFamily="34" charset="0"/>
                <a:ea typeface="Calibri" panose="020F0502020204030204" pitchFamily="34" charset="0"/>
                <a:cs typeface="Times New Roman" panose="02020603050405020304" pitchFamily="18" charset="0"/>
              </a:rPr>
              <a:t>nhfuneral.org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202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12EB1-76D2-3A41-A1FA-3BCD0AB76A62}"/>
              </a:ext>
            </a:extLst>
          </p:cNvPr>
          <p:cNvSpPr>
            <a:spLocks noGrp="1"/>
          </p:cNvSpPr>
          <p:nvPr>
            <p:ph type="title"/>
          </p:nvPr>
        </p:nvSpPr>
        <p:spPr>
          <a:xfrm>
            <a:off x="0" y="0"/>
            <a:ext cx="9144000" cy="1063256"/>
          </a:xfrm>
          <a:solidFill>
            <a:srgbClr val="3C622D"/>
          </a:solidFill>
        </p:spPr>
        <p:txBody>
          <a:bodyPr>
            <a:normAutofit/>
          </a:bodyPr>
          <a:lstStyle/>
          <a:p>
            <a:r>
              <a:rPr lang="en-US" sz="4000" dirty="0">
                <a:solidFill>
                  <a:schemeClr val="bg1"/>
                </a:solidFill>
                <a:latin typeface="+mn-lt"/>
              </a:rPr>
              <a:t>Eco Costs of Cremation</a:t>
            </a:r>
          </a:p>
        </p:txBody>
      </p:sp>
      <p:sp>
        <p:nvSpPr>
          <p:cNvPr id="3" name="Content Placeholder 2">
            <a:extLst>
              <a:ext uri="{FF2B5EF4-FFF2-40B4-BE49-F238E27FC236}">
                <a16:creationId xmlns:a16="http://schemas.microsoft.com/office/drawing/2014/main" id="{D21C3786-CE3A-4F49-9FA7-164A9D7DC8DC}"/>
              </a:ext>
            </a:extLst>
          </p:cNvPr>
          <p:cNvSpPr>
            <a:spLocks noGrp="1"/>
          </p:cNvSpPr>
          <p:nvPr>
            <p:ph idx="1"/>
          </p:nvPr>
        </p:nvSpPr>
        <p:spPr>
          <a:xfrm>
            <a:off x="501059" y="1637414"/>
            <a:ext cx="3879555" cy="5220586"/>
          </a:xfrm>
        </p:spPr>
        <p:txBody>
          <a:bodyPr>
            <a:normAutofit/>
          </a:bodyPr>
          <a:lstStyle/>
          <a:p>
            <a:pPr marL="217885" indent="-208360">
              <a:lnSpc>
                <a:spcPct val="90000"/>
              </a:lnSpc>
              <a:buClr>
                <a:srgbClr val="3C622D"/>
              </a:buClr>
              <a:buFont typeface="Wingdings" pitchFamily="2" charset="2"/>
              <a:buChar char="§"/>
            </a:pPr>
            <a:r>
              <a:rPr lang="en-US" sz="2000" dirty="0"/>
              <a:t>Uses fossil fuels 2-3 hours at 1700 - 1900° F </a:t>
            </a:r>
          </a:p>
          <a:p>
            <a:pPr marL="217885" indent="-208360">
              <a:lnSpc>
                <a:spcPct val="90000"/>
              </a:lnSpc>
              <a:buClr>
                <a:srgbClr val="3C622D"/>
              </a:buClr>
              <a:buFont typeface="Wingdings" pitchFamily="2" charset="2"/>
              <a:buChar char="§"/>
            </a:pPr>
            <a:r>
              <a:rPr lang="en-US" sz="2000" dirty="0"/>
              <a:t>Releases mercury and other elements into air &amp; water</a:t>
            </a:r>
          </a:p>
          <a:p>
            <a:pPr marL="217885" indent="-208360">
              <a:lnSpc>
                <a:spcPct val="90000"/>
              </a:lnSpc>
              <a:buClr>
                <a:srgbClr val="3C622D"/>
              </a:buClr>
              <a:buFont typeface="Wingdings" pitchFamily="2" charset="2"/>
              <a:buChar char="§"/>
            </a:pPr>
            <a:r>
              <a:rPr lang="en-US" sz="2000" dirty="0"/>
              <a:t>Byproduct emissions of nitrogen oxide, dioxins, particulates – acid rain</a:t>
            </a:r>
          </a:p>
          <a:p>
            <a:pPr marL="217885" indent="-208360">
              <a:lnSpc>
                <a:spcPct val="90000"/>
              </a:lnSpc>
              <a:buClr>
                <a:srgbClr val="3C622D"/>
              </a:buClr>
              <a:buFont typeface="Wingdings" pitchFamily="2" charset="2"/>
              <a:buChar char="§"/>
            </a:pPr>
            <a:r>
              <a:rPr lang="en-US" sz="2000" dirty="0"/>
              <a:t>Radiopharmaceutical contamination</a:t>
            </a:r>
          </a:p>
          <a:p>
            <a:pPr marL="217885" indent="-208360">
              <a:lnSpc>
                <a:spcPct val="90000"/>
              </a:lnSpc>
              <a:buClr>
                <a:srgbClr val="3C622D"/>
              </a:buClr>
              <a:buFont typeface="Wingdings" pitchFamily="2" charset="2"/>
              <a:buChar char="§"/>
            </a:pPr>
            <a:r>
              <a:rPr lang="en-US" sz="2000" dirty="0"/>
              <a:t>25,000 metric tons carbon in 2017; 250 lbs. pp</a:t>
            </a:r>
          </a:p>
          <a:p>
            <a:pPr marL="221456" indent="-211931">
              <a:lnSpc>
                <a:spcPct val="90000"/>
              </a:lnSpc>
              <a:buClr>
                <a:srgbClr val="3C622D"/>
              </a:buClr>
              <a:buFont typeface="Wingdings" pitchFamily="2" charset="2"/>
              <a:buChar char="§"/>
            </a:pPr>
            <a:r>
              <a:rPr lang="en-US" sz="2000" dirty="0"/>
              <a:t>Final product = calcium phosphate and sodium with an extremely high pH </a:t>
            </a:r>
            <a:r>
              <a:rPr lang="en-US" sz="2000" i="1" dirty="0"/>
              <a:t>(11.8)                           </a:t>
            </a:r>
            <a:r>
              <a:rPr lang="en-US" sz="1200" i="1" dirty="0"/>
              <a:t>(200 – 2000x what plants can tolerate)</a:t>
            </a:r>
            <a:r>
              <a:rPr lang="en-US" sz="1200" dirty="0"/>
              <a:t> </a:t>
            </a:r>
            <a:endParaRPr lang="en-US" sz="1200" i="1" dirty="0"/>
          </a:p>
        </p:txBody>
      </p:sp>
      <p:pic>
        <p:nvPicPr>
          <p:cNvPr id="6" name="Picture 5" descr="A person standing on top of a sandy beach&#10;&#10;Description automatically generated">
            <a:extLst>
              <a:ext uri="{FF2B5EF4-FFF2-40B4-BE49-F238E27FC236}">
                <a16:creationId xmlns:a16="http://schemas.microsoft.com/office/drawing/2014/main" id="{4ECE9288-497F-6E46-9449-7424EE9234D6}"/>
              </a:ext>
            </a:extLst>
          </p:cNvPr>
          <p:cNvPicPr>
            <a:picLocks noChangeAspect="1"/>
          </p:cNvPicPr>
          <p:nvPr/>
        </p:nvPicPr>
        <p:blipFill rotWithShape="1">
          <a:blip r:embed="rId3">
            <a:extLst>
              <a:ext uri="{28A0092B-C50C-407E-A947-70E740481C1C}">
                <a14:useLocalDpi xmlns:a14="http://schemas.microsoft.com/office/drawing/2010/main" val="0"/>
              </a:ext>
            </a:extLst>
          </a:blip>
          <a:srcRect l="30263" r="10833"/>
          <a:stretch/>
        </p:blipFill>
        <p:spPr>
          <a:xfrm>
            <a:off x="4763388" y="1637414"/>
            <a:ext cx="3649267" cy="4646428"/>
          </a:xfrm>
          <a:prstGeom prst="rect">
            <a:avLst/>
          </a:prstGeom>
          <a:effectLst/>
        </p:spPr>
      </p:pic>
    </p:spTree>
    <p:extLst>
      <p:ext uri="{BB962C8B-B14F-4D97-AF65-F5344CB8AC3E}">
        <p14:creationId xmlns:p14="http://schemas.microsoft.com/office/powerpoint/2010/main" val="188886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73644" y="3684375"/>
            <a:ext cx="3835861" cy="2608385"/>
          </a:xfrm>
          <a:prstGeom prst="rect">
            <a:avLst/>
          </a:prstGeom>
        </p:spPr>
      </p:pic>
      <p:pic>
        <p:nvPicPr>
          <p:cNvPr id="6" name="Picture 5" descr="A person sitting behind a wooden box&#10;&#10;Description automatically generated with low confidence"/>
          <p:cNvPicPr>
            <a:picLocks noChangeAspect="1"/>
          </p:cNvPicPr>
          <p:nvPr/>
        </p:nvPicPr>
        <p:blipFill>
          <a:blip r:embed="rId4"/>
          <a:stretch>
            <a:fillRect/>
          </a:stretch>
        </p:blipFill>
        <p:spPr>
          <a:xfrm>
            <a:off x="4734495" y="3684375"/>
            <a:ext cx="3835861" cy="2339874"/>
          </a:xfrm>
          <a:prstGeom prst="rect">
            <a:avLst/>
          </a:prstGeom>
        </p:spPr>
      </p:pic>
      <p:pic>
        <p:nvPicPr>
          <p:cNvPr id="8" name="Picture 7" descr="A wooden fence in a yard&#10;&#10;Description automatically generated with low confidence">
            <a:extLst>
              <a:ext uri="{FF2B5EF4-FFF2-40B4-BE49-F238E27FC236}">
                <a16:creationId xmlns:a16="http://schemas.microsoft.com/office/drawing/2014/main" id="{7CA840DC-C489-F14F-AFA3-0561A3986267}"/>
              </a:ext>
            </a:extLst>
          </p:cNvPr>
          <p:cNvPicPr>
            <a:picLocks noChangeAspect="1"/>
          </p:cNvPicPr>
          <p:nvPr/>
        </p:nvPicPr>
        <p:blipFill>
          <a:blip r:embed="rId5"/>
          <a:stretch>
            <a:fillRect/>
          </a:stretch>
        </p:blipFill>
        <p:spPr>
          <a:xfrm>
            <a:off x="2274253" y="1302572"/>
            <a:ext cx="4169077" cy="2240878"/>
          </a:xfrm>
          <a:prstGeom prst="rect">
            <a:avLst/>
          </a:prstGeom>
        </p:spPr>
      </p:pic>
      <p:sp>
        <p:nvSpPr>
          <p:cNvPr id="16" name="Title 1">
            <a:extLst>
              <a:ext uri="{FF2B5EF4-FFF2-40B4-BE49-F238E27FC236}">
                <a16:creationId xmlns:a16="http://schemas.microsoft.com/office/drawing/2014/main" id="{2B78A7E9-5C54-074D-B39F-A9DE4251126B}"/>
              </a:ext>
            </a:extLst>
          </p:cNvPr>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Avoid Greenwashing: Shop Local</a:t>
            </a:r>
          </a:p>
        </p:txBody>
      </p:sp>
    </p:spTree>
    <p:extLst>
      <p:ext uri="{BB962C8B-B14F-4D97-AF65-F5344CB8AC3E}">
        <p14:creationId xmlns:p14="http://schemas.microsoft.com/office/powerpoint/2010/main" val="411895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0" y="0"/>
            <a:ext cx="9144000" cy="1148316"/>
          </a:xfrm>
          <a:solidFill>
            <a:srgbClr val="3C622D"/>
          </a:solidFill>
        </p:spPr>
        <p:txBody>
          <a:bodyPr>
            <a:normAutofit/>
          </a:bodyPr>
          <a:lstStyle/>
          <a:p>
            <a:r>
              <a:rPr lang="en-US" sz="4000" dirty="0">
                <a:solidFill>
                  <a:schemeClr val="bg1"/>
                </a:solidFill>
                <a:latin typeface="+mn-lt"/>
              </a:rPr>
              <a:t>A Little History: The Lawn Cemetery</a:t>
            </a:r>
          </a:p>
        </p:txBody>
      </p:sp>
      <p:sp>
        <p:nvSpPr>
          <p:cNvPr id="3" name="Content Placeholder 2"/>
          <p:cNvSpPr>
            <a:spLocks noGrp="1"/>
          </p:cNvSpPr>
          <p:nvPr>
            <p:ph idx="1"/>
          </p:nvPr>
        </p:nvSpPr>
        <p:spPr>
          <a:xfrm>
            <a:off x="628650" y="2409568"/>
            <a:ext cx="4485959" cy="3690551"/>
          </a:xfrm>
        </p:spPr>
        <p:txBody>
          <a:bodyPr>
            <a:normAutofit/>
          </a:bodyPr>
          <a:lstStyle/>
          <a:p>
            <a:pPr>
              <a:buClr>
                <a:srgbClr val="3C622D"/>
              </a:buClr>
              <a:buFont typeface="Wingdings" pitchFamily="2" charset="2"/>
              <a:buChar char="§"/>
            </a:pPr>
            <a:r>
              <a:rPr lang="en-US" sz="2000" dirty="0"/>
              <a:t>uses pesticides, herbicides that endanger workers</a:t>
            </a:r>
          </a:p>
          <a:p>
            <a:pPr>
              <a:buClr>
                <a:srgbClr val="3C622D"/>
              </a:buClr>
              <a:buFont typeface="Wingdings" pitchFamily="2" charset="2"/>
              <a:buChar char="§"/>
            </a:pPr>
            <a:r>
              <a:rPr lang="en-US" sz="2000" dirty="0"/>
              <a:t>uses fertilizers that enter the water table, endanger health</a:t>
            </a:r>
          </a:p>
          <a:p>
            <a:pPr>
              <a:buClr>
                <a:srgbClr val="3C622D"/>
              </a:buClr>
              <a:buFont typeface="Wingdings" pitchFamily="2" charset="2"/>
              <a:buChar char="§"/>
            </a:pPr>
            <a:r>
              <a:rPr lang="en-US" sz="2000" dirty="0"/>
              <a:t>requires concrete vaults for ease of lawn maintenance</a:t>
            </a:r>
          </a:p>
          <a:p>
            <a:pPr>
              <a:buClr>
                <a:srgbClr val="3C622D"/>
              </a:buClr>
              <a:buFont typeface="Wingdings" pitchFamily="2" charset="2"/>
              <a:buChar char="§"/>
            </a:pPr>
            <a:r>
              <a:rPr lang="en-US" sz="2000" dirty="0"/>
              <a:t>allows embalming fluids that endanger embalmers</a:t>
            </a:r>
          </a:p>
          <a:p>
            <a:pPr>
              <a:buClr>
                <a:srgbClr val="3C622D"/>
              </a:buClr>
              <a:buFont typeface="Wingdings" pitchFamily="2" charset="2"/>
              <a:buChar char="§"/>
            </a:pPr>
            <a:r>
              <a:rPr lang="en-US" sz="2000" dirty="0"/>
              <a:t>is reaching capacity even in rural areas</a:t>
            </a:r>
          </a:p>
        </p:txBody>
      </p:sp>
      <p:pic>
        <p:nvPicPr>
          <p:cNvPr id="5" name="Picture 4"/>
          <p:cNvPicPr>
            <a:picLocks noChangeAspect="1"/>
          </p:cNvPicPr>
          <p:nvPr/>
        </p:nvPicPr>
        <p:blipFill>
          <a:blip r:embed="rId3"/>
          <a:stretch>
            <a:fillRect/>
          </a:stretch>
        </p:blipFill>
        <p:spPr>
          <a:xfrm>
            <a:off x="5114609" y="1539198"/>
            <a:ext cx="3608155" cy="2392363"/>
          </a:xfrm>
          <a:prstGeom prst="rect">
            <a:avLst/>
          </a:prstGeom>
        </p:spPr>
      </p:pic>
      <p:pic>
        <p:nvPicPr>
          <p:cNvPr id="6" name="Picture 5"/>
          <p:cNvPicPr>
            <a:picLocks noChangeAspect="1"/>
          </p:cNvPicPr>
          <p:nvPr/>
        </p:nvPicPr>
        <p:blipFill>
          <a:blip r:embed="rId4"/>
          <a:stretch>
            <a:fillRect/>
          </a:stretch>
        </p:blipFill>
        <p:spPr>
          <a:xfrm>
            <a:off x="5114608" y="3967485"/>
            <a:ext cx="3608155" cy="2702633"/>
          </a:xfrm>
          <a:prstGeom prst="rect">
            <a:avLst/>
          </a:prstGeom>
        </p:spPr>
      </p:pic>
    </p:spTree>
    <p:extLst>
      <p:ext uri="{BB962C8B-B14F-4D97-AF65-F5344CB8AC3E}">
        <p14:creationId xmlns:p14="http://schemas.microsoft.com/office/powerpoint/2010/main" val="39942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61822"/>
            <a:ext cx="4040188" cy="422275"/>
          </a:xfrm>
          <a:noFill/>
        </p:spPr>
        <p:txBody>
          <a:bodyPr>
            <a:normAutofit lnSpcReduction="10000"/>
          </a:bodyPr>
          <a:lstStyle/>
          <a:p>
            <a:pPr algn="ctr"/>
            <a:r>
              <a:rPr lang="en-US" b="0" i="1" dirty="0">
                <a:solidFill>
                  <a:schemeClr val="accent3">
                    <a:lumMod val="75000"/>
                  </a:schemeClr>
                </a:solidFill>
              </a:rPr>
              <a:t>where death is</a:t>
            </a:r>
            <a:endParaRPr lang="en-US" i="1" dirty="0">
              <a:solidFill>
                <a:schemeClr val="accent3">
                  <a:lumMod val="75000"/>
                </a:schemeClr>
              </a:solidFill>
            </a:endParaRPr>
          </a:p>
        </p:txBody>
      </p:sp>
      <p:pic>
        <p:nvPicPr>
          <p:cNvPr id="8" name="Content Placeholder 7" descr="Green burials - Thinking outside the box"/>
          <p:cNvPicPr>
            <a:picLocks noGrp="1"/>
          </p:cNvPicPr>
          <p:nvPr>
            <p:ph sz="half" idx="2"/>
          </p:nvPr>
        </p:nvPicPr>
        <p:blipFill rotWithShape="1">
          <a:blip r:embed="rId3" cstate="print"/>
          <a:srcRect l="11625" t="13148" r="11625" b="14973"/>
          <a:stretch/>
        </p:blipFill>
        <p:spPr bwMode="auto">
          <a:xfrm>
            <a:off x="457200" y="2302778"/>
            <a:ext cx="4040188" cy="2894768"/>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3"/>
          </p:nvPr>
        </p:nvSpPr>
        <p:spPr>
          <a:xfrm>
            <a:off x="4568928" y="1761822"/>
            <a:ext cx="4041775" cy="422275"/>
          </a:xfrm>
        </p:spPr>
        <p:txBody>
          <a:bodyPr>
            <a:normAutofit lnSpcReduction="10000"/>
          </a:bodyPr>
          <a:lstStyle/>
          <a:p>
            <a:pPr algn="ctr"/>
            <a:r>
              <a:rPr lang="en-US" b="0" i="1" dirty="0">
                <a:solidFill>
                  <a:schemeClr val="accent3">
                    <a:lumMod val="75000"/>
                  </a:schemeClr>
                </a:solidFill>
              </a:rPr>
              <a:t>where life goes on</a:t>
            </a:r>
          </a:p>
        </p:txBody>
      </p:sp>
      <p:sp>
        <p:nvSpPr>
          <p:cNvPr id="9" name="TextBox 8"/>
          <p:cNvSpPr txBox="1"/>
          <p:nvPr/>
        </p:nvSpPr>
        <p:spPr>
          <a:xfrm>
            <a:off x="802904" y="5623497"/>
            <a:ext cx="3501013" cy="369332"/>
          </a:xfrm>
          <a:prstGeom prst="rect">
            <a:avLst/>
          </a:prstGeom>
          <a:noFill/>
        </p:spPr>
        <p:txBody>
          <a:bodyPr wrap="square" rtlCol="0">
            <a:spAutoFit/>
          </a:bodyPr>
          <a:lstStyle/>
          <a:p>
            <a:pPr algn="ctr"/>
            <a:r>
              <a:rPr lang="en-US">
                <a:solidFill>
                  <a:srgbClr val="4A452A"/>
                </a:solidFill>
              </a:rPr>
              <a:t>destroys  open space forever</a:t>
            </a:r>
          </a:p>
        </p:txBody>
      </p:sp>
      <p:sp>
        <p:nvSpPr>
          <p:cNvPr id="10" name="TextBox 9"/>
          <p:cNvSpPr txBox="1"/>
          <p:nvPr/>
        </p:nvSpPr>
        <p:spPr>
          <a:xfrm>
            <a:off x="4953000" y="5388881"/>
            <a:ext cx="3505200" cy="923330"/>
          </a:xfrm>
          <a:prstGeom prst="rect">
            <a:avLst/>
          </a:prstGeom>
          <a:noFill/>
        </p:spPr>
        <p:txBody>
          <a:bodyPr wrap="square" rtlCol="0">
            <a:spAutoFit/>
          </a:bodyPr>
          <a:lstStyle/>
          <a:p>
            <a:r>
              <a:rPr lang="en-US">
                <a:solidFill>
                  <a:srgbClr val="4A452A"/>
                </a:solidFill>
              </a:rPr>
              <a:t>preserves natural ecosystem while supporting recreation, research, education, agriculture, forestry</a:t>
            </a:r>
          </a:p>
        </p:txBody>
      </p:sp>
      <p:pic>
        <p:nvPicPr>
          <p:cNvPr id="6" name="Picture 5"/>
          <p:cNvPicPr>
            <a:picLocks noChangeAspect="1"/>
          </p:cNvPicPr>
          <p:nvPr/>
        </p:nvPicPr>
        <p:blipFill>
          <a:blip r:embed="rId4"/>
          <a:stretch>
            <a:fillRect/>
          </a:stretch>
        </p:blipFill>
        <p:spPr>
          <a:xfrm>
            <a:off x="4698063" y="2301947"/>
            <a:ext cx="3863557" cy="2895599"/>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0" y="-1"/>
            <a:ext cx="9144000" cy="1169582"/>
          </a:xfrm>
          <a:solidFill>
            <a:srgbClr val="3C622D"/>
          </a:solidFill>
        </p:spPr>
        <p:txBody>
          <a:bodyPr>
            <a:normAutofit/>
          </a:bodyPr>
          <a:lstStyle/>
          <a:p>
            <a:r>
              <a:rPr lang="en-US" sz="4000" dirty="0">
                <a:solidFill>
                  <a:schemeClr val="bg1"/>
                </a:solidFill>
                <a:latin typeface="+mn-lt"/>
                <a:ea typeface="Bangla MN" charset="0"/>
                <a:cs typeface="Bangla MN" charset="0"/>
              </a:rPr>
              <a:t>We Have a Choice</a:t>
            </a:r>
          </a:p>
        </p:txBody>
      </p:sp>
      <p:sp>
        <p:nvSpPr>
          <p:cNvPr id="12" name="Text Box 1">
            <a:extLst>
              <a:ext uri="{FF2B5EF4-FFF2-40B4-BE49-F238E27FC236}">
                <a16:creationId xmlns:a16="http://schemas.microsoft.com/office/drawing/2014/main" id="{AEB85AE4-336E-4F42-82E3-A2055468CF87}"/>
              </a:ext>
            </a:extLst>
          </p:cNvPr>
          <p:cNvSpPr txBox="1"/>
          <p:nvPr/>
        </p:nvSpPr>
        <p:spPr>
          <a:xfrm>
            <a:off x="5092700" y="6511290"/>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0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3C622D"/>
          </a:solidFill>
        </p:spPr>
        <p:txBody>
          <a:bodyPr>
            <a:normAutofit/>
          </a:bodyPr>
          <a:lstStyle/>
          <a:p>
            <a:r>
              <a:rPr lang="en-US" sz="4000" dirty="0">
                <a:solidFill>
                  <a:schemeClr val="bg1"/>
                </a:solidFill>
                <a:latin typeface="+mn-lt"/>
                <a:ea typeface="Bangla MN" charset="0"/>
                <a:cs typeface="Bangla MN" charset="0"/>
              </a:rPr>
              <a:t>Your Call to Action</a:t>
            </a:r>
          </a:p>
        </p:txBody>
      </p:sp>
      <p:sp>
        <p:nvSpPr>
          <p:cNvPr id="3" name="Content Placeholder 2"/>
          <p:cNvSpPr>
            <a:spLocks noGrp="1"/>
          </p:cNvSpPr>
          <p:nvPr>
            <p:ph idx="1"/>
          </p:nvPr>
        </p:nvSpPr>
        <p:spPr>
          <a:xfrm>
            <a:off x="457200" y="1671792"/>
            <a:ext cx="8686800" cy="4973320"/>
          </a:xfrm>
        </p:spPr>
        <p:txBody>
          <a:bodyPr>
            <a:normAutofit/>
          </a:bodyPr>
          <a:lstStyle/>
          <a:p>
            <a:pPr marL="342900" lvl="1" indent="-342900">
              <a:lnSpc>
                <a:spcPts val="3280"/>
              </a:lnSpc>
              <a:buClr>
                <a:srgbClr val="3C622D"/>
              </a:buClr>
              <a:buSzPct val="100000"/>
              <a:buFont typeface="Wingdings" charset="2"/>
              <a:buChar char="§"/>
            </a:pPr>
            <a:r>
              <a:rPr lang="en-US" sz="2000" b="1" dirty="0">
                <a:solidFill>
                  <a:schemeClr val="bg2">
                    <a:lumMod val="25000"/>
                  </a:schemeClr>
                </a:solidFill>
              </a:rPr>
              <a:t>Become a </a:t>
            </a:r>
            <a:r>
              <a:rPr lang="en-US" sz="2000" b="1" i="1" dirty="0">
                <a:solidFill>
                  <a:schemeClr val="bg2">
                    <a:lumMod val="25000"/>
                  </a:schemeClr>
                </a:solidFill>
              </a:rPr>
              <a:t>Friend of the GBC</a:t>
            </a:r>
          </a:p>
          <a:p>
            <a:pPr marL="742950" lvl="2" indent="-342900">
              <a:lnSpc>
                <a:spcPts val="3280"/>
              </a:lnSpc>
              <a:buClr>
                <a:srgbClr val="3C622D"/>
              </a:buClr>
              <a:buSzPct val="100000"/>
              <a:buFont typeface="Wingdings" charset="2"/>
              <a:buChar char="§"/>
            </a:pPr>
            <a:r>
              <a:rPr lang="en-US" sz="2000" dirty="0">
                <a:solidFill>
                  <a:schemeClr val="bg2">
                    <a:lumMod val="25000"/>
                  </a:schemeClr>
                </a:solidFill>
              </a:rPr>
              <a:t>Join the movement to create change in your community</a:t>
            </a:r>
          </a:p>
          <a:p>
            <a:pPr marL="742950" lvl="2" indent="-342900">
              <a:lnSpc>
                <a:spcPts val="3280"/>
              </a:lnSpc>
              <a:buClr>
                <a:srgbClr val="3C622D"/>
              </a:buClr>
              <a:buSzPct val="100000"/>
              <a:buFont typeface="Wingdings" charset="2"/>
              <a:buChar char="§"/>
            </a:pPr>
            <a:r>
              <a:rPr lang="en-US" sz="2000" dirty="0">
                <a:solidFill>
                  <a:schemeClr val="bg2">
                    <a:lumMod val="25000"/>
                  </a:schemeClr>
                </a:solidFill>
              </a:rPr>
              <a:t>Get access to tools that will help you spread the word</a:t>
            </a:r>
          </a:p>
          <a:p>
            <a:pPr marL="342900" lvl="1" indent="-342900">
              <a:lnSpc>
                <a:spcPts val="3280"/>
              </a:lnSpc>
              <a:buClr>
                <a:srgbClr val="3C622D"/>
              </a:buClr>
              <a:buSzPct val="100000"/>
              <a:buFont typeface="Wingdings" charset="2"/>
              <a:buChar char="§"/>
            </a:pPr>
            <a:r>
              <a:rPr lang="en-US" sz="2000" b="1" dirty="0">
                <a:solidFill>
                  <a:schemeClr val="bg2">
                    <a:lumMod val="25000"/>
                  </a:schemeClr>
                </a:solidFill>
              </a:rPr>
              <a:t>Read</a:t>
            </a:r>
          </a:p>
          <a:p>
            <a:pPr lvl="1">
              <a:lnSpc>
                <a:spcPts val="3280"/>
              </a:lnSpc>
              <a:buClr>
                <a:srgbClr val="3C622D"/>
              </a:buClr>
              <a:buSzPct val="100000"/>
              <a:buFont typeface="Wingdings" charset="2"/>
              <a:buChar char="§"/>
            </a:pPr>
            <a:r>
              <a:rPr lang="en-US" sz="2000" i="1" dirty="0">
                <a:solidFill>
                  <a:schemeClr val="bg2">
                    <a:lumMod val="25000"/>
                  </a:schemeClr>
                </a:solidFill>
              </a:rPr>
              <a:t>10 Things You Can Say or Do to Promote Green Burial (GBC)</a:t>
            </a:r>
            <a:endParaRPr lang="en-US" sz="2000" dirty="0">
              <a:solidFill>
                <a:schemeClr val="bg2">
                  <a:lumMod val="25000"/>
                </a:schemeClr>
              </a:solidFill>
            </a:endParaRPr>
          </a:p>
          <a:p>
            <a:pPr lvl="1">
              <a:lnSpc>
                <a:spcPts val="3280"/>
              </a:lnSpc>
              <a:buClr>
                <a:srgbClr val="3C622D"/>
              </a:buClr>
              <a:buSzPct val="100000"/>
              <a:buFont typeface="Wingdings" charset="2"/>
              <a:buChar char="§"/>
            </a:pPr>
            <a:r>
              <a:rPr lang="en-US" sz="2000" i="1" dirty="0">
                <a:solidFill>
                  <a:schemeClr val="bg2">
                    <a:lumMod val="25000"/>
                  </a:schemeClr>
                </a:solidFill>
              </a:rPr>
              <a:t>Start-Up Tips for Green Burial Cemetery Operators (GBC)</a:t>
            </a:r>
          </a:p>
          <a:p>
            <a:pPr lvl="1">
              <a:lnSpc>
                <a:spcPts val="3280"/>
              </a:lnSpc>
              <a:buClr>
                <a:srgbClr val="3C622D"/>
              </a:buClr>
              <a:buSzPct val="100000"/>
              <a:buFont typeface="Wingdings" charset="2"/>
              <a:buChar char="§"/>
            </a:pPr>
            <a:r>
              <a:rPr lang="en-US" sz="2000" i="1" dirty="0">
                <a:solidFill>
                  <a:schemeClr val="bg2">
                    <a:lumMod val="25000"/>
                  </a:schemeClr>
                </a:solidFill>
              </a:rPr>
              <a:t>On the Way to the Green Burial Cemetery:  A Handbook for Families (GBC)</a:t>
            </a:r>
          </a:p>
          <a:p>
            <a:pPr marL="342900" lvl="1" indent="-342900">
              <a:lnSpc>
                <a:spcPts val="3280"/>
              </a:lnSpc>
              <a:buClr>
                <a:srgbClr val="3C622D"/>
              </a:buClr>
              <a:buSzPct val="100000"/>
              <a:buFont typeface="Wingdings" charset="2"/>
              <a:buChar char="§"/>
            </a:pPr>
            <a:r>
              <a:rPr lang="en-US" sz="2000" b="1" dirty="0">
                <a:solidFill>
                  <a:schemeClr val="bg2">
                    <a:lumMod val="25000"/>
                  </a:schemeClr>
                </a:solidFill>
              </a:rPr>
              <a:t>Reach Out</a:t>
            </a:r>
          </a:p>
          <a:p>
            <a:pPr lvl="1">
              <a:lnSpc>
                <a:spcPts val="3280"/>
              </a:lnSpc>
              <a:buClr>
                <a:srgbClr val="3C622D"/>
              </a:buClr>
              <a:buSzPct val="100000"/>
              <a:buFont typeface="Wingdings" charset="2"/>
              <a:buChar char="§"/>
            </a:pPr>
            <a:r>
              <a:rPr lang="en-US" sz="2000" dirty="0">
                <a:solidFill>
                  <a:schemeClr val="bg2">
                    <a:lumMod val="25000"/>
                  </a:schemeClr>
                </a:solidFill>
              </a:rPr>
              <a:t>Contact cemetery trustees, owners to request change</a:t>
            </a:r>
          </a:p>
          <a:p>
            <a:pPr lvl="1">
              <a:lnSpc>
                <a:spcPts val="3280"/>
              </a:lnSpc>
              <a:buClr>
                <a:srgbClr val="3C622D"/>
              </a:buClr>
              <a:buSzPct val="100000"/>
              <a:buFont typeface="Wingdings" charset="2"/>
              <a:buChar char="§"/>
            </a:pPr>
            <a:r>
              <a:rPr lang="en-US" sz="2000" dirty="0">
                <a:solidFill>
                  <a:schemeClr val="bg2">
                    <a:lumMod val="25000"/>
                  </a:schemeClr>
                </a:solidFill>
              </a:rPr>
              <a:t>Present to libraries, civic groups, churches, events</a:t>
            </a:r>
          </a:p>
        </p:txBody>
      </p:sp>
      <p:pic>
        <p:nvPicPr>
          <p:cNvPr id="5" name="Picture 4" descr="Macintosh HD:Users:Lee:Desktop:GBC logo.jpg"/>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808480" y="1387312"/>
            <a:ext cx="5527040" cy="5257800"/>
          </a:xfrm>
          <a:prstGeom prst="rect">
            <a:avLst/>
          </a:prstGeom>
          <a:noFill/>
          <a:ln>
            <a:noFill/>
          </a:ln>
        </p:spPr>
      </p:pic>
    </p:spTree>
    <p:extLst>
      <p:ext uri="{BB962C8B-B14F-4D97-AF65-F5344CB8AC3E}">
        <p14:creationId xmlns:p14="http://schemas.microsoft.com/office/powerpoint/2010/main" val="111528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8316"/>
          </a:xfrm>
          <a:solidFill>
            <a:srgbClr val="3C622D"/>
          </a:solidFill>
        </p:spPr>
        <p:txBody>
          <a:bodyPr>
            <a:normAutofit/>
          </a:bodyPr>
          <a:lstStyle/>
          <a:p>
            <a:r>
              <a:rPr lang="en-US" sz="4000" dirty="0">
                <a:solidFill>
                  <a:schemeClr val="bg1"/>
                </a:solidFill>
                <a:latin typeface="+mn-lt"/>
              </a:rPr>
              <a:t>Where to Find More Information</a:t>
            </a:r>
          </a:p>
        </p:txBody>
      </p:sp>
      <p:sp>
        <p:nvSpPr>
          <p:cNvPr id="3" name="Content Placeholder 2"/>
          <p:cNvSpPr>
            <a:spLocks noGrp="1"/>
          </p:cNvSpPr>
          <p:nvPr>
            <p:ph idx="1"/>
          </p:nvPr>
        </p:nvSpPr>
        <p:spPr>
          <a:xfrm>
            <a:off x="457200" y="2216652"/>
            <a:ext cx="8229600" cy="3631255"/>
          </a:xfrm>
        </p:spPr>
        <p:txBody>
          <a:bodyPr/>
          <a:lstStyle/>
          <a:p>
            <a:pPr>
              <a:buClr>
                <a:srgbClr val="3C622D"/>
              </a:buClr>
              <a:buFont typeface="Wingdings" pitchFamily="2" charset="2"/>
              <a:buChar char="§"/>
            </a:pPr>
            <a:r>
              <a:rPr lang="en-US" i="1" dirty="0"/>
              <a:t>What Every Funeral Director Needs to Know About Green Funerals </a:t>
            </a:r>
          </a:p>
          <a:p>
            <a:pPr>
              <a:buClr>
                <a:srgbClr val="3C622D"/>
              </a:buClr>
              <a:buFont typeface="Wingdings" pitchFamily="2" charset="2"/>
              <a:buChar char="§"/>
            </a:pPr>
            <a:r>
              <a:rPr lang="en-US" i="1" dirty="0"/>
              <a:t>On the Way to the Green Burial Cemetery: A Handbook for Families</a:t>
            </a:r>
          </a:p>
          <a:p>
            <a:pPr>
              <a:buClr>
                <a:srgbClr val="3C622D"/>
              </a:buClr>
              <a:buFont typeface="Wingdings" pitchFamily="2" charset="2"/>
              <a:buChar char="§"/>
            </a:pPr>
            <a:r>
              <a:rPr lang="en-US" i="1" dirty="0"/>
              <a:t>Real Answers to Questions Real People Ask About Green Burial</a:t>
            </a:r>
          </a:p>
          <a:p>
            <a:pPr>
              <a:buClr>
                <a:srgbClr val="3C622D"/>
              </a:buClr>
              <a:buFont typeface="Wingdings" pitchFamily="2" charset="2"/>
              <a:buChar char="§"/>
            </a:pPr>
            <a:r>
              <a:rPr lang="en-US" i="1" dirty="0"/>
              <a:t>Why Green Burial is a Veteran’s Issue</a:t>
            </a:r>
          </a:p>
          <a:p>
            <a:pPr>
              <a:buClr>
                <a:srgbClr val="3C622D"/>
              </a:buClr>
              <a:buFont typeface="Wingdings" pitchFamily="2" charset="2"/>
              <a:buChar char="§"/>
            </a:pPr>
            <a:r>
              <a:rPr lang="en-US" i="1" dirty="0"/>
              <a:t>To Lie Down in Green Pastures: the Catholic Church leads the way in green burial</a:t>
            </a:r>
          </a:p>
          <a:p>
            <a:pPr>
              <a:buClr>
                <a:srgbClr val="3C622D"/>
              </a:buClr>
              <a:buFont typeface="Wingdings" pitchFamily="2" charset="2"/>
              <a:buChar char="§"/>
            </a:pPr>
            <a:r>
              <a:rPr lang="en-US" i="1" dirty="0"/>
              <a:t>Sample Website Language for Funeral Homes Offering HF &amp; GB Assistance</a:t>
            </a:r>
          </a:p>
          <a:p>
            <a:pPr>
              <a:buClr>
                <a:srgbClr val="3C622D"/>
              </a:buClr>
              <a:buFont typeface="Wingdings" pitchFamily="2" charset="2"/>
              <a:buChar char="§"/>
            </a:pPr>
            <a:r>
              <a:rPr lang="en-US" i="1" dirty="0"/>
              <a:t>Suggested Goods and Services List for Funeral Directors</a:t>
            </a:r>
          </a:p>
        </p:txBody>
      </p:sp>
      <p:pic>
        <p:nvPicPr>
          <p:cNvPr id="7" name="Picture 6" descr="Macintosh HD:Users:Lee:Desktop:GBC logo.jpg">
            <a:extLst>
              <a:ext uri="{FF2B5EF4-FFF2-40B4-BE49-F238E27FC236}">
                <a16:creationId xmlns:a16="http://schemas.microsoft.com/office/drawing/2014/main" id="{53C46307-8A66-BC42-A6D6-FE969E7FD917}"/>
              </a:ext>
            </a:extLst>
          </p:cNvPr>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808480" y="1335959"/>
            <a:ext cx="5527040" cy="5257800"/>
          </a:xfrm>
          <a:prstGeom prst="rect">
            <a:avLst/>
          </a:prstGeom>
          <a:noFill/>
          <a:ln>
            <a:noFill/>
          </a:ln>
        </p:spPr>
      </p:pic>
    </p:spTree>
    <p:extLst>
      <p:ext uri="{BB962C8B-B14F-4D97-AF65-F5344CB8AC3E}">
        <p14:creationId xmlns:p14="http://schemas.microsoft.com/office/powerpoint/2010/main" val="144336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15424"/>
          </a:xfrm>
          <a:solidFill>
            <a:srgbClr val="3C622D"/>
          </a:solidFill>
        </p:spPr>
        <p:txBody>
          <a:bodyPr>
            <a:normAutofit/>
          </a:bodyPr>
          <a:lstStyle/>
          <a:p>
            <a:r>
              <a:rPr lang="en-US" sz="4000" dirty="0">
                <a:solidFill>
                  <a:schemeClr val="bg1"/>
                </a:solidFill>
                <a:latin typeface="+mn-lt"/>
                <a:ea typeface="Bangla MN" charset="0"/>
                <a:cs typeface="Bangla MN" charset="0"/>
              </a:rPr>
              <a:t>For More Information</a:t>
            </a:r>
          </a:p>
        </p:txBody>
      </p:sp>
      <p:sp>
        <p:nvSpPr>
          <p:cNvPr id="3" name="Content Placeholder 2"/>
          <p:cNvSpPr>
            <a:spLocks noGrp="1"/>
          </p:cNvSpPr>
          <p:nvPr>
            <p:ph idx="1"/>
          </p:nvPr>
        </p:nvSpPr>
        <p:spPr>
          <a:xfrm>
            <a:off x="457200" y="1600200"/>
            <a:ext cx="8229600" cy="5061857"/>
          </a:xfrm>
        </p:spPr>
        <p:txBody>
          <a:bodyPr/>
          <a:lstStyle/>
          <a:p>
            <a:pPr>
              <a:buClr>
                <a:srgbClr val="3C622D"/>
              </a:buClr>
              <a:buSzPct val="100000"/>
              <a:buFont typeface="Wingdings" charset="2"/>
              <a:buChar char="§"/>
            </a:pPr>
            <a:r>
              <a:rPr lang="en-US" dirty="0"/>
              <a:t>&lt;Your name&gt;</a:t>
            </a:r>
          </a:p>
          <a:p>
            <a:pPr>
              <a:buClr>
                <a:srgbClr val="3C622D"/>
              </a:buClr>
              <a:buSzPct val="100000"/>
              <a:buFont typeface="Wingdings" charset="2"/>
              <a:buChar char="§"/>
            </a:pPr>
            <a:r>
              <a:rPr lang="en-US" dirty="0"/>
              <a:t>&lt;Contact information&gt;</a:t>
            </a:r>
          </a:p>
          <a:p>
            <a:pPr>
              <a:buClr>
                <a:srgbClr val="3C622D"/>
              </a:buClr>
              <a:buSzPct val="100000"/>
              <a:buFont typeface="Wingdings" charset="2"/>
              <a:buChar char="§"/>
            </a:pPr>
            <a:r>
              <a:rPr lang="en-US" dirty="0"/>
              <a:t>&lt;What you offer&gt;</a:t>
            </a:r>
          </a:p>
          <a:p>
            <a:pPr>
              <a:buClr>
                <a:srgbClr val="3C622D"/>
              </a:buClr>
              <a:buSzPct val="100000"/>
              <a:buFont typeface="Wingdings" charset="2"/>
              <a:buChar char="§"/>
            </a:pPr>
            <a:r>
              <a:rPr lang="en-US" dirty="0"/>
              <a:t>&lt;What other groups or nonprofits are in support of this work&gt;</a:t>
            </a:r>
          </a:p>
        </p:txBody>
      </p:sp>
      <p:sp>
        <p:nvSpPr>
          <p:cNvPr id="5" name="TextBox 4"/>
          <p:cNvSpPr txBox="1"/>
          <p:nvPr/>
        </p:nvSpPr>
        <p:spPr>
          <a:xfrm>
            <a:off x="2336673" y="4230360"/>
            <a:ext cx="4871847" cy="1708160"/>
          </a:xfrm>
          <a:prstGeom prst="rect">
            <a:avLst/>
          </a:prstGeom>
          <a:noFill/>
        </p:spPr>
        <p:txBody>
          <a:bodyPr wrap="none" rtlCol="0">
            <a:spAutoFit/>
          </a:bodyPr>
          <a:lstStyle/>
          <a:p>
            <a:pPr algn="ctr">
              <a:lnSpc>
                <a:spcPct val="150000"/>
              </a:lnSpc>
            </a:pPr>
            <a:r>
              <a:rPr lang="en-US" sz="2400" dirty="0">
                <a:solidFill>
                  <a:srgbClr val="3C622D"/>
                </a:solidFill>
                <a:latin typeface="Bangla MN" charset="0"/>
                <a:ea typeface="Bangla MN" charset="0"/>
                <a:cs typeface="Bangla MN" charset="0"/>
              </a:rPr>
              <a:t>Green Burial Council</a:t>
            </a:r>
          </a:p>
          <a:p>
            <a:pPr algn="ctr">
              <a:lnSpc>
                <a:spcPct val="150000"/>
              </a:lnSpc>
            </a:pPr>
            <a:r>
              <a:rPr lang="en-US" sz="2400" dirty="0" err="1">
                <a:solidFill>
                  <a:srgbClr val="3C622D"/>
                </a:solidFill>
                <a:latin typeface="Bangla MN" charset="0"/>
                <a:ea typeface="Bangla MN" charset="0"/>
                <a:cs typeface="Bangla MN" charset="0"/>
              </a:rPr>
              <a:t>www.greenburialcouncil.org</a:t>
            </a:r>
            <a:endParaRPr lang="en-US" sz="2400" dirty="0">
              <a:solidFill>
                <a:srgbClr val="3C622D"/>
              </a:solidFill>
              <a:latin typeface="Bangla MN" charset="0"/>
              <a:ea typeface="Bangla MN" charset="0"/>
              <a:cs typeface="Bangla MN" charset="0"/>
            </a:endParaRPr>
          </a:p>
          <a:p>
            <a:pPr algn="ctr">
              <a:lnSpc>
                <a:spcPct val="150000"/>
              </a:lnSpc>
            </a:pPr>
            <a:r>
              <a:rPr lang="en-US" sz="2400" dirty="0">
                <a:solidFill>
                  <a:srgbClr val="3C622D"/>
                </a:solidFill>
                <a:latin typeface="Bangla MN" charset="0"/>
                <a:ea typeface="Bangla MN" charset="0"/>
                <a:cs typeface="Bangla MN" charset="0"/>
              </a:rPr>
              <a:t>888.966.3330</a:t>
            </a:r>
          </a:p>
        </p:txBody>
      </p:sp>
      <p:pic>
        <p:nvPicPr>
          <p:cNvPr id="8" name="Picture 7" descr="Macintosh HD:Users:Lee:Desktop:GBC logo.jpg">
            <a:extLst>
              <a:ext uri="{FF2B5EF4-FFF2-40B4-BE49-F238E27FC236}">
                <a16:creationId xmlns:a16="http://schemas.microsoft.com/office/drawing/2014/main" id="{04CC769E-658F-0F4B-89EC-CB3CC7BB202A}"/>
              </a:ext>
            </a:extLst>
          </p:cNvPr>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808480" y="1209689"/>
            <a:ext cx="5527040" cy="5257800"/>
          </a:xfrm>
          <a:prstGeom prst="rect">
            <a:avLst/>
          </a:prstGeom>
          <a:noFill/>
          <a:ln>
            <a:noFill/>
          </a:ln>
        </p:spPr>
      </p:pic>
      <p:sp>
        <p:nvSpPr>
          <p:cNvPr id="4" name="TextBox 3">
            <a:extLst>
              <a:ext uri="{FF2B5EF4-FFF2-40B4-BE49-F238E27FC236}">
                <a16:creationId xmlns:a16="http://schemas.microsoft.com/office/drawing/2014/main" id="{F8EB6D32-F0E3-3B45-AC64-CCCCB5ED3EDF}"/>
              </a:ext>
            </a:extLst>
          </p:cNvPr>
          <p:cNvSpPr txBox="1"/>
          <p:nvPr/>
        </p:nvSpPr>
        <p:spPr>
          <a:xfrm>
            <a:off x="2762412" y="6508356"/>
            <a:ext cx="3837910" cy="415498"/>
          </a:xfrm>
          <a:prstGeom prst="rect">
            <a:avLst/>
          </a:prstGeom>
          <a:noFill/>
        </p:spPr>
        <p:txBody>
          <a:bodyPr wrap="none" rtlCol="0">
            <a:spAutoFit/>
          </a:bodyPr>
          <a:lstStyle/>
          <a:p>
            <a:r>
              <a:rPr lang="en-US" sz="1050" i="1" dirty="0"/>
              <a:t>Slide presentation prepared by Lee Webster, updated January 2022</a:t>
            </a:r>
          </a:p>
          <a:p>
            <a:r>
              <a:rPr lang="en-US" sz="1050" i="1" dirty="0"/>
              <a:t>For more information and teaching tools, write nhfrea@gmail.com</a:t>
            </a:r>
          </a:p>
        </p:txBody>
      </p:sp>
    </p:spTree>
    <p:extLst>
      <p:ext uri="{BB962C8B-B14F-4D97-AF65-F5344CB8AC3E}">
        <p14:creationId xmlns:p14="http://schemas.microsoft.com/office/powerpoint/2010/main" val="65464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7" y="0"/>
            <a:ext cx="9144000" cy="1176008"/>
          </a:xfrm>
          <a:solidFill>
            <a:srgbClr val="3C622D"/>
          </a:solidFill>
        </p:spPr>
        <p:txBody>
          <a:bodyPr>
            <a:normAutofit/>
          </a:bodyPr>
          <a:lstStyle/>
          <a:p>
            <a:r>
              <a:rPr lang="en-US" sz="4000" dirty="0">
                <a:solidFill>
                  <a:schemeClr val="bg1"/>
                </a:solidFill>
                <a:latin typeface="+mn-lt"/>
              </a:rPr>
              <a:t>What is Green Burial?</a:t>
            </a:r>
          </a:p>
        </p:txBody>
      </p:sp>
      <p:sp>
        <p:nvSpPr>
          <p:cNvPr id="3" name="Content Placeholder 2"/>
          <p:cNvSpPr>
            <a:spLocks noGrp="1"/>
          </p:cNvSpPr>
          <p:nvPr>
            <p:ph idx="1"/>
          </p:nvPr>
        </p:nvSpPr>
        <p:spPr>
          <a:xfrm>
            <a:off x="458529" y="1176009"/>
            <a:ext cx="4772689" cy="5681990"/>
          </a:xfrm>
        </p:spPr>
        <p:txBody>
          <a:bodyPr>
            <a:noAutofit/>
          </a:bodyPr>
          <a:lstStyle/>
          <a:p>
            <a:pPr>
              <a:lnSpc>
                <a:spcPct val="90000"/>
              </a:lnSpc>
              <a:buClr>
                <a:srgbClr val="3C622D"/>
              </a:buClr>
              <a:buFont typeface="Wingdings" pitchFamily="2" charset="2"/>
              <a:buChar char="§"/>
            </a:pPr>
            <a:r>
              <a:rPr lang="en-US" sz="2000" dirty="0"/>
              <a:t>A way of caring for the dead that furthers one or more environmental aims such as:</a:t>
            </a:r>
          </a:p>
          <a:p>
            <a:pPr lvl="1">
              <a:lnSpc>
                <a:spcPct val="90000"/>
              </a:lnSpc>
              <a:buClr>
                <a:srgbClr val="3C622D"/>
              </a:buClr>
              <a:buFont typeface="Wingdings" pitchFamily="2" charset="2"/>
              <a:buChar char="§"/>
            </a:pPr>
            <a:r>
              <a:rPr lang="en-US" sz="2000" dirty="0"/>
              <a:t>the protection of worker health</a:t>
            </a:r>
          </a:p>
          <a:p>
            <a:pPr lvl="1">
              <a:lnSpc>
                <a:spcPct val="90000"/>
              </a:lnSpc>
              <a:buClr>
                <a:srgbClr val="3C622D"/>
              </a:buClr>
              <a:buFont typeface="Wingdings" pitchFamily="2" charset="2"/>
              <a:buChar char="§"/>
            </a:pPr>
            <a:r>
              <a:rPr lang="en-US" sz="2000" dirty="0"/>
              <a:t>conservation of natural resources</a:t>
            </a:r>
          </a:p>
          <a:p>
            <a:pPr lvl="1">
              <a:lnSpc>
                <a:spcPct val="90000"/>
              </a:lnSpc>
              <a:buClr>
                <a:srgbClr val="3C622D"/>
              </a:buClr>
              <a:buFont typeface="Wingdings" pitchFamily="2" charset="2"/>
              <a:buChar char="§"/>
            </a:pPr>
            <a:r>
              <a:rPr lang="en-US" sz="2000" dirty="0"/>
              <a:t>reduction of carbon emissions</a:t>
            </a:r>
          </a:p>
          <a:p>
            <a:pPr lvl="1">
              <a:lnSpc>
                <a:spcPct val="90000"/>
              </a:lnSpc>
              <a:buClr>
                <a:srgbClr val="3C622D"/>
              </a:buClr>
              <a:buFont typeface="Wingdings" pitchFamily="2" charset="2"/>
              <a:buChar char="§"/>
            </a:pPr>
            <a:r>
              <a:rPr lang="en-US" sz="2000" dirty="0"/>
              <a:t>preservation/restoration of habitat</a:t>
            </a:r>
          </a:p>
          <a:p>
            <a:pPr>
              <a:lnSpc>
                <a:spcPct val="90000"/>
              </a:lnSpc>
              <a:buClr>
                <a:srgbClr val="3C622D"/>
              </a:buClr>
              <a:buFont typeface="Wingdings" pitchFamily="2" charset="2"/>
              <a:buChar char="§"/>
            </a:pPr>
            <a:r>
              <a:rPr lang="en-US" sz="2000" dirty="0"/>
              <a:t>Eliminates use of:</a:t>
            </a:r>
          </a:p>
          <a:p>
            <a:pPr lvl="1">
              <a:lnSpc>
                <a:spcPct val="90000"/>
              </a:lnSpc>
              <a:buClr>
                <a:srgbClr val="3C622D"/>
              </a:buClr>
              <a:buFont typeface="Wingdings" pitchFamily="2" charset="2"/>
              <a:buChar char="§"/>
            </a:pPr>
            <a:r>
              <a:rPr lang="en-US" sz="2000" dirty="0"/>
              <a:t>toxic chemical embalming</a:t>
            </a:r>
          </a:p>
          <a:p>
            <a:pPr lvl="1">
              <a:lnSpc>
                <a:spcPct val="90000"/>
              </a:lnSpc>
              <a:buClr>
                <a:srgbClr val="3C622D"/>
              </a:buClr>
              <a:buFont typeface="Wingdings" pitchFamily="2" charset="2"/>
              <a:buChar char="§"/>
            </a:pPr>
            <a:r>
              <a:rPr lang="en-US" sz="2000" dirty="0"/>
              <a:t>metal or exotic wood caskets</a:t>
            </a:r>
          </a:p>
          <a:p>
            <a:pPr lvl="1">
              <a:lnSpc>
                <a:spcPct val="90000"/>
              </a:lnSpc>
              <a:buClr>
                <a:srgbClr val="3C622D"/>
              </a:buClr>
              <a:buFont typeface="Wingdings" pitchFamily="2" charset="2"/>
              <a:buChar char="§"/>
            </a:pPr>
            <a:r>
              <a:rPr lang="en-US" sz="2000" dirty="0"/>
              <a:t>concrete, fiberglass, or plastic vaults</a:t>
            </a:r>
          </a:p>
          <a:p>
            <a:pPr>
              <a:lnSpc>
                <a:spcPct val="90000"/>
              </a:lnSpc>
              <a:buClr>
                <a:srgbClr val="3C622D"/>
              </a:buClr>
              <a:buFont typeface="Wingdings" pitchFamily="2" charset="2"/>
              <a:buChar char="§"/>
            </a:pPr>
            <a:r>
              <a:rPr lang="en-US" sz="2000" dirty="0"/>
              <a:t>Encourages:</a:t>
            </a:r>
          </a:p>
          <a:p>
            <a:pPr lvl="1">
              <a:lnSpc>
                <a:spcPct val="90000"/>
              </a:lnSpc>
              <a:buClr>
                <a:srgbClr val="3C622D"/>
              </a:buClr>
              <a:buFont typeface="Wingdings" pitchFamily="2" charset="2"/>
              <a:buChar char="§"/>
            </a:pPr>
            <a:r>
              <a:rPr lang="en-US" sz="2000" dirty="0"/>
              <a:t>locally sourced biodegradable containers</a:t>
            </a:r>
          </a:p>
          <a:p>
            <a:pPr lvl="1">
              <a:lnSpc>
                <a:spcPct val="90000"/>
              </a:lnSpc>
              <a:buClr>
                <a:srgbClr val="3C622D"/>
              </a:buClr>
              <a:buFont typeface="Wingdings" pitchFamily="2" charset="2"/>
              <a:buChar char="§"/>
            </a:pPr>
            <a:r>
              <a:rPr lang="en-US" sz="2000" dirty="0"/>
              <a:t>family participation</a:t>
            </a:r>
          </a:p>
          <a:p>
            <a:pPr lvl="1">
              <a:lnSpc>
                <a:spcPct val="90000"/>
              </a:lnSpc>
              <a:buClr>
                <a:srgbClr val="3C622D"/>
              </a:buClr>
              <a:buFont typeface="Wingdings" pitchFamily="2" charset="2"/>
              <a:buChar char="§"/>
            </a:pPr>
            <a:r>
              <a:rPr lang="en-US" sz="2000" dirty="0"/>
              <a:t>environmentally sound management practices</a:t>
            </a:r>
          </a:p>
        </p:txBody>
      </p:sp>
      <p:pic>
        <p:nvPicPr>
          <p:cNvPr id="4" name="Picture 3" descr="Prairie Creek 3.jpg"/>
          <p:cNvPicPr>
            <a:picLocks noChangeAspect="1"/>
          </p:cNvPicPr>
          <p:nvPr/>
        </p:nvPicPr>
        <p:blipFill rotWithShape="1">
          <a:blip r:embed="rId3">
            <a:extLst>
              <a:ext uri="{28A0092B-C50C-407E-A947-70E740481C1C}">
                <a14:useLocalDpi xmlns:a14="http://schemas.microsoft.com/office/drawing/2010/main" val="0"/>
              </a:ext>
            </a:extLst>
          </a:blip>
          <a:srcRect t="4506"/>
          <a:stretch/>
        </p:blipFill>
        <p:spPr>
          <a:xfrm>
            <a:off x="5231218" y="1499213"/>
            <a:ext cx="3657599" cy="4657037"/>
          </a:xfrm>
          <a:prstGeom prst="rect">
            <a:avLst/>
          </a:prstGeom>
          <a:effectLst/>
        </p:spPr>
      </p:pic>
      <p:sp>
        <p:nvSpPr>
          <p:cNvPr id="10" name="Text Box 1">
            <a:extLst>
              <a:ext uri="{FF2B5EF4-FFF2-40B4-BE49-F238E27FC236}">
                <a16:creationId xmlns:a16="http://schemas.microsoft.com/office/drawing/2014/main" id="{B7D64F56-9214-4144-A4CC-80E9561E31CD}"/>
              </a:ext>
            </a:extLst>
          </p:cNvPr>
          <p:cNvSpPr txBox="1"/>
          <p:nvPr/>
        </p:nvSpPr>
        <p:spPr>
          <a:xfrm>
            <a:off x="5105911" y="6160414"/>
            <a:ext cx="4035801" cy="31904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Prairie Creek Conservation Cemetery, Gainesville, FL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51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7" y="0"/>
            <a:ext cx="9141713" cy="1073888"/>
          </a:xfrm>
          <a:solidFill>
            <a:srgbClr val="3C622D"/>
          </a:solidFill>
        </p:spPr>
        <p:txBody>
          <a:bodyPr>
            <a:normAutofit/>
          </a:bodyPr>
          <a:lstStyle/>
          <a:p>
            <a:r>
              <a:rPr lang="en-US" sz="4000" dirty="0">
                <a:solidFill>
                  <a:schemeClr val="bg1"/>
                </a:solidFill>
                <a:latin typeface="+mn-lt"/>
                <a:ea typeface="Bangla MN" charset="0"/>
                <a:cs typeface="Bangla MN" charset="0"/>
              </a:rPr>
              <a:t>Green Cemeteries:</a:t>
            </a:r>
          </a:p>
        </p:txBody>
      </p:sp>
      <p:sp>
        <p:nvSpPr>
          <p:cNvPr id="3" name="Content Placeholder 2"/>
          <p:cNvSpPr>
            <a:spLocks noGrp="1"/>
          </p:cNvSpPr>
          <p:nvPr>
            <p:ph idx="1"/>
          </p:nvPr>
        </p:nvSpPr>
        <p:spPr>
          <a:xfrm>
            <a:off x="564854" y="2335767"/>
            <a:ext cx="4007146" cy="4124664"/>
          </a:xfrm>
        </p:spPr>
        <p:txBody>
          <a:bodyPr>
            <a:noAutofit/>
          </a:bodyPr>
          <a:lstStyle/>
          <a:p>
            <a:pPr marL="460375">
              <a:buClr>
                <a:srgbClr val="3C622D"/>
              </a:buClr>
              <a:buSzPct val="100000"/>
              <a:buFont typeface="Wingdings" charset="2"/>
              <a:buChar char="§"/>
            </a:pPr>
            <a:r>
              <a:rPr lang="en-US" sz="2000" dirty="0"/>
              <a:t>do not attempt to inhibit decomposition</a:t>
            </a:r>
          </a:p>
          <a:p>
            <a:pPr marL="460375">
              <a:buClr>
                <a:srgbClr val="3C622D"/>
              </a:buClr>
              <a:buSzPct val="100000"/>
              <a:buFont typeface="Wingdings" charset="2"/>
              <a:buChar char="§"/>
            </a:pPr>
            <a:r>
              <a:rPr lang="en-US" sz="2000" dirty="0"/>
              <a:t>employ environmentally sustainable practices</a:t>
            </a:r>
          </a:p>
          <a:p>
            <a:pPr marL="460375">
              <a:buClr>
                <a:srgbClr val="3C622D"/>
              </a:buClr>
              <a:buSzPct val="100000"/>
              <a:buFont typeface="Wingdings" charset="2"/>
              <a:buChar char="§"/>
            </a:pPr>
            <a:r>
              <a:rPr lang="en-US" sz="2000" dirty="0"/>
              <a:t>encourage philosophy of stewardship</a:t>
            </a:r>
          </a:p>
          <a:p>
            <a:pPr marL="460375">
              <a:buClr>
                <a:srgbClr val="3C622D"/>
              </a:buClr>
              <a:buSzPct val="100000"/>
              <a:buFont typeface="Wingdings" charset="2"/>
              <a:buChar char="§"/>
            </a:pPr>
            <a:r>
              <a:rPr lang="en-US" sz="2000" dirty="0"/>
              <a:t>may support land trusts, conservation lands, recreational preserves</a:t>
            </a:r>
          </a:p>
        </p:txBody>
      </p:sp>
      <p:pic>
        <p:nvPicPr>
          <p:cNvPr id="15364" name="Picture 4" descr="http://www.memorialecosystems.com/Portals/0/Gallery/Album/68/IMG_2275.jpg"/>
          <p:cNvPicPr>
            <a:picLocks noChangeAspect="1" noChangeArrowheads="1"/>
          </p:cNvPicPr>
          <p:nvPr/>
        </p:nvPicPr>
        <p:blipFill rotWithShape="1">
          <a:blip r:embed="rId3" cstate="print"/>
          <a:srcRect l="27795" r="13301"/>
          <a:stretch/>
        </p:blipFill>
        <p:spPr bwMode="auto">
          <a:xfrm>
            <a:off x="4821923" y="1329839"/>
            <a:ext cx="3757223" cy="4783882"/>
          </a:xfrm>
          <a:prstGeom prst="rect">
            <a:avLst/>
          </a:prstGeom>
          <a:effectLst/>
        </p:spPr>
      </p:pic>
      <p:sp>
        <p:nvSpPr>
          <p:cNvPr id="14" name="Text Box 1">
            <a:extLst>
              <a:ext uri="{FF2B5EF4-FFF2-40B4-BE49-F238E27FC236}">
                <a16:creationId xmlns:a16="http://schemas.microsoft.com/office/drawing/2014/main" id="{399264A1-32F4-AF41-AF83-4A7F13399FF2}"/>
              </a:ext>
            </a:extLst>
          </p:cNvPr>
          <p:cNvSpPr txBox="1"/>
          <p:nvPr/>
        </p:nvSpPr>
        <p:spPr>
          <a:xfrm>
            <a:off x="5088836" y="6113721"/>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934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Green Burial Reform Drivers</a:t>
            </a:r>
          </a:p>
        </p:txBody>
      </p:sp>
      <p:sp>
        <p:nvSpPr>
          <p:cNvPr id="3" name="Content Placeholder 2"/>
          <p:cNvSpPr>
            <a:spLocks noGrp="1"/>
          </p:cNvSpPr>
          <p:nvPr>
            <p:ph idx="1"/>
          </p:nvPr>
        </p:nvSpPr>
        <p:spPr>
          <a:xfrm>
            <a:off x="563714" y="1564483"/>
            <a:ext cx="4582443" cy="4517340"/>
          </a:xfrm>
        </p:spPr>
        <p:txBody>
          <a:bodyPr>
            <a:noAutofit/>
          </a:bodyPr>
          <a:lstStyle/>
          <a:p>
            <a:pPr marL="0" indent="0">
              <a:buClr>
                <a:schemeClr val="bg2">
                  <a:lumMod val="50000"/>
                </a:schemeClr>
              </a:buClr>
              <a:buSzPct val="75000"/>
              <a:buNone/>
            </a:pPr>
            <a:r>
              <a:rPr lang="en-US" sz="2000" b="1" dirty="0"/>
              <a:t>Who wants a green burial?</a:t>
            </a:r>
          </a:p>
          <a:p>
            <a:pPr lvl="1">
              <a:buClr>
                <a:srgbClr val="3C622D"/>
              </a:buClr>
              <a:buSzPct val="100000"/>
              <a:buFont typeface="Wingdings" charset="2"/>
              <a:buChar char="§"/>
            </a:pPr>
            <a:r>
              <a:rPr lang="en-US" sz="2000" dirty="0"/>
              <a:t>transcends all socio-economic-political boundaries</a:t>
            </a:r>
          </a:p>
          <a:p>
            <a:pPr lvl="1">
              <a:buClr>
                <a:srgbClr val="3C622D"/>
              </a:buClr>
              <a:buSzPct val="100000"/>
              <a:buFont typeface="Wingdings" charset="2"/>
              <a:buChar char="§"/>
            </a:pPr>
            <a:r>
              <a:rPr lang="en-US" sz="2000" dirty="0"/>
              <a:t>eco-conscious consumers</a:t>
            </a:r>
          </a:p>
          <a:p>
            <a:pPr lvl="1">
              <a:buClr>
                <a:srgbClr val="3C622D"/>
              </a:buClr>
              <a:buSzPct val="100000"/>
              <a:buFont typeface="Wingdings" charset="2"/>
              <a:buChar char="§"/>
            </a:pPr>
            <a:r>
              <a:rPr lang="en-US" sz="2000" dirty="0" err="1"/>
              <a:t>babyboomers</a:t>
            </a:r>
            <a:endParaRPr lang="en-US" sz="2000" dirty="0"/>
          </a:p>
          <a:p>
            <a:pPr lvl="1">
              <a:buClr>
                <a:srgbClr val="3C622D"/>
              </a:buClr>
              <a:buSzPct val="100000"/>
              <a:buFont typeface="Wingdings" charset="2"/>
              <a:buChar char="§"/>
            </a:pPr>
            <a:r>
              <a:rPr lang="en-US" sz="2000" dirty="0"/>
              <a:t>members of spiritual communities</a:t>
            </a:r>
          </a:p>
          <a:p>
            <a:pPr marL="0" indent="0">
              <a:buClr>
                <a:schemeClr val="bg2">
                  <a:lumMod val="50000"/>
                </a:schemeClr>
              </a:buClr>
              <a:buSzPct val="75000"/>
              <a:buNone/>
            </a:pPr>
            <a:endParaRPr lang="en-US" sz="2000" b="1" dirty="0"/>
          </a:p>
          <a:p>
            <a:pPr marL="0" indent="0">
              <a:buClr>
                <a:schemeClr val="bg2">
                  <a:lumMod val="50000"/>
                </a:schemeClr>
              </a:buClr>
              <a:buSzPct val="75000"/>
              <a:buNone/>
            </a:pPr>
            <a:r>
              <a:rPr lang="en-US" sz="2000" b="1" dirty="0"/>
              <a:t>And why?</a:t>
            </a:r>
          </a:p>
          <a:p>
            <a:pPr lvl="1">
              <a:buClr>
                <a:srgbClr val="3C622D"/>
              </a:buClr>
              <a:buSzPct val="100000"/>
              <a:buFont typeface="Wingdings" charset="2"/>
              <a:buChar char="§"/>
            </a:pPr>
            <a:r>
              <a:rPr lang="en-US" sz="2000" dirty="0"/>
              <a:t>environmental stewardship</a:t>
            </a:r>
          </a:p>
          <a:p>
            <a:pPr lvl="1">
              <a:buClr>
                <a:srgbClr val="3C622D"/>
              </a:buClr>
              <a:buSzPct val="100000"/>
              <a:buFont typeface="Wingdings" charset="2"/>
              <a:buChar char="§"/>
            </a:pPr>
            <a:r>
              <a:rPr lang="en-US" sz="2000" dirty="0"/>
              <a:t>economics</a:t>
            </a:r>
          </a:p>
          <a:p>
            <a:pPr lvl="1">
              <a:buClr>
                <a:srgbClr val="3C622D"/>
              </a:buClr>
              <a:buSzPct val="100000"/>
              <a:buFont typeface="Wingdings" charset="2"/>
              <a:buChar char="§"/>
            </a:pPr>
            <a:r>
              <a:rPr lang="en-US" sz="2000" dirty="0"/>
              <a:t>aesthetics</a:t>
            </a:r>
          </a:p>
        </p:txBody>
      </p:sp>
      <p:pic>
        <p:nvPicPr>
          <p:cNvPr id="7" name="Picture 6" descr="A close-up of some plants&#10;&#10;Description automatically generated with low confidence">
            <a:extLst>
              <a:ext uri="{FF2B5EF4-FFF2-40B4-BE49-F238E27FC236}">
                <a16:creationId xmlns:a16="http://schemas.microsoft.com/office/drawing/2014/main" id="{3D7EAFC4-8A9C-C64D-9C60-277D9984F0CB}"/>
              </a:ext>
            </a:extLst>
          </p:cNvPr>
          <p:cNvPicPr>
            <a:picLocks noChangeAspect="1"/>
          </p:cNvPicPr>
          <p:nvPr/>
        </p:nvPicPr>
        <p:blipFill>
          <a:blip r:embed="rId3"/>
          <a:stretch>
            <a:fillRect/>
          </a:stretch>
        </p:blipFill>
        <p:spPr>
          <a:xfrm>
            <a:off x="5146157" y="1351083"/>
            <a:ext cx="3548055" cy="4730740"/>
          </a:xfrm>
          <a:prstGeom prst="rect">
            <a:avLst/>
          </a:prstGeom>
        </p:spPr>
      </p:pic>
      <p:sp>
        <p:nvSpPr>
          <p:cNvPr id="12" name="Text Box 1">
            <a:extLst>
              <a:ext uri="{FF2B5EF4-FFF2-40B4-BE49-F238E27FC236}">
                <a16:creationId xmlns:a16="http://schemas.microsoft.com/office/drawing/2014/main" id="{20EF234B-0B33-454A-B08D-4108E6CB5366}"/>
              </a:ext>
            </a:extLst>
          </p:cNvPr>
          <p:cNvSpPr txBox="1"/>
          <p:nvPr/>
        </p:nvSpPr>
        <p:spPr>
          <a:xfrm>
            <a:off x="5025040" y="6113721"/>
            <a:ext cx="3799983" cy="341738"/>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White Eagle Memorial Preserve, Goldendale, WA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544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3172" y="1858373"/>
            <a:ext cx="4907611" cy="4689685"/>
          </a:xfrm>
        </p:spPr>
        <p:txBody>
          <a:bodyPr numCol="2">
            <a:normAutofit/>
          </a:bodyPr>
          <a:lstStyle/>
          <a:p>
            <a:pPr>
              <a:buClr>
                <a:srgbClr val="3C622D"/>
              </a:buClr>
              <a:buSzPct val="100000"/>
              <a:buFont typeface="Wingdings" charset="2"/>
              <a:buChar char="§"/>
            </a:pPr>
            <a:r>
              <a:rPr lang="en-US" sz="2000" dirty="0"/>
              <a:t>sense of place</a:t>
            </a:r>
          </a:p>
          <a:p>
            <a:pPr>
              <a:buClr>
                <a:srgbClr val="3C622D"/>
              </a:buClr>
              <a:buSzPct val="100000"/>
              <a:buFont typeface="Wingdings" charset="2"/>
              <a:buChar char="§"/>
            </a:pPr>
            <a:r>
              <a:rPr lang="en-US" sz="2000" dirty="0"/>
              <a:t>religious doctrine</a:t>
            </a:r>
          </a:p>
          <a:p>
            <a:pPr>
              <a:buClr>
                <a:srgbClr val="3C622D"/>
              </a:buClr>
              <a:buSzPct val="100000"/>
              <a:buFont typeface="Wingdings" charset="2"/>
              <a:buChar char="§"/>
            </a:pPr>
            <a:r>
              <a:rPr lang="en-US" sz="2000" dirty="0"/>
              <a:t>individual preference</a:t>
            </a:r>
          </a:p>
          <a:p>
            <a:pPr>
              <a:buClr>
                <a:srgbClr val="3C622D"/>
              </a:buClr>
              <a:buSzPct val="100000"/>
              <a:buFont typeface="Wingdings" charset="2"/>
              <a:buChar char="§"/>
            </a:pPr>
            <a:r>
              <a:rPr lang="en-US" sz="2000" dirty="0"/>
              <a:t>environmental impact</a:t>
            </a:r>
          </a:p>
          <a:p>
            <a:pPr>
              <a:buClr>
                <a:srgbClr val="3C622D"/>
              </a:buClr>
              <a:buSzPct val="100000"/>
              <a:buFont typeface="Wingdings" charset="2"/>
              <a:buChar char="§"/>
            </a:pPr>
            <a:r>
              <a:rPr lang="en-US" sz="2000" dirty="0"/>
              <a:t>cost</a:t>
            </a:r>
          </a:p>
          <a:p>
            <a:pPr>
              <a:buClr>
                <a:srgbClr val="3C622D"/>
              </a:buClr>
              <a:buSzPct val="100000"/>
              <a:buFont typeface="Wingdings" charset="2"/>
              <a:buChar char="§"/>
            </a:pPr>
            <a:r>
              <a:rPr lang="en-US" sz="2000" dirty="0"/>
              <a:t>authenticity</a:t>
            </a:r>
          </a:p>
          <a:p>
            <a:pPr>
              <a:buClr>
                <a:srgbClr val="3C622D"/>
              </a:buClr>
              <a:buSzPct val="100000"/>
              <a:buFont typeface="Wingdings" charset="2"/>
              <a:buChar char="§"/>
            </a:pPr>
            <a:r>
              <a:rPr lang="en-US" sz="2000" dirty="0"/>
              <a:t>intrinsic value</a:t>
            </a:r>
          </a:p>
          <a:p>
            <a:pPr>
              <a:buClr>
                <a:srgbClr val="3C622D"/>
              </a:buClr>
              <a:buSzPct val="100000"/>
              <a:buFont typeface="Wingdings" charset="2"/>
              <a:buChar char="§"/>
            </a:pPr>
            <a:r>
              <a:rPr lang="en-US" sz="2000" dirty="0"/>
              <a:t>invitation to participate</a:t>
            </a:r>
          </a:p>
        </p:txBody>
      </p:sp>
      <p:pic>
        <p:nvPicPr>
          <p:cNvPr id="5" name="Picture 4"/>
          <p:cNvPicPr>
            <a:picLocks noChangeAspect="1"/>
          </p:cNvPicPr>
          <p:nvPr/>
        </p:nvPicPr>
        <p:blipFill>
          <a:blip r:embed="rId3"/>
          <a:stretch>
            <a:fillRect/>
          </a:stretch>
        </p:blipFill>
        <p:spPr>
          <a:xfrm>
            <a:off x="3336934" y="1943771"/>
            <a:ext cx="5489885" cy="3607072"/>
          </a:xfrm>
          <a:prstGeom prst="rect">
            <a:avLst/>
          </a:prstGeom>
        </p:spPr>
      </p:pic>
      <p:sp>
        <p:nvSpPr>
          <p:cNvPr id="11" name="Text Box 1">
            <a:extLst>
              <a:ext uri="{FF2B5EF4-FFF2-40B4-BE49-F238E27FC236}">
                <a16:creationId xmlns:a16="http://schemas.microsoft.com/office/drawing/2014/main" id="{8A21E367-5FE5-D44E-A851-8A2C4AAF12B2}"/>
              </a:ext>
            </a:extLst>
          </p:cNvPr>
          <p:cNvSpPr txBox="1"/>
          <p:nvPr/>
        </p:nvSpPr>
        <p:spPr>
          <a:xfrm>
            <a:off x="4399126" y="5550843"/>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B374FDF3-B469-9A49-8BDD-48D783DE7E37}"/>
              </a:ext>
            </a:extLst>
          </p:cNvPr>
          <p:cNvSpPr txBox="1">
            <a:spLocks/>
          </p:cNvSpPr>
          <p:nvPr/>
        </p:nvSpPr>
        <p:spPr>
          <a:xfrm>
            <a:off x="0" y="1"/>
            <a:ext cx="9141712" cy="1190846"/>
          </a:xfrm>
          <a:prstGeom prst="rect">
            <a:avLst/>
          </a:prstGeom>
          <a:solidFill>
            <a:srgbClr val="3C622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3">
                    <a:lumMod val="50000"/>
                  </a:schemeClr>
                </a:solidFill>
                <a:latin typeface="Big Caslon"/>
                <a:ea typeface="+mj-ea"/>
                <a:cs typeface="Big Caslon"/>
              </a:defRPr>
            </a:lvl1pPr>
          </a:lstStyle>
          <a:p>
            <a:r>
              <a:rPr lang="en-US" sz="4000" dirty="0">
                <a:solidFill>
                  <a:schemeClr val="bg1"/>
                </a:solidFill>
                <a:latin typeface="+mn-lt"/>
                <a:ea typeface="Bangla MN" charset="0"/>
                <a:cs typeface="Bangla MN" charset="0"/>
              </a:rPr>
              <a:t>Why Choose Green Burial?</a:t>
            </a:r>
          </a:p>
        </p:txBody>
      </p:sp>
    </p:spTree>
    <p:extLst>
      <p:ext uri="{BB962C8B-B14F-4D97-AF65-F5344CB8AC3E}">
        <p14:creationId xmlns:p14="http://schemas.microsoft.com/office/powerpoint/2010/main" val="42824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0" y="0"/>
            <a:ext cx="9144000" cy="1175370"/>
          </a:xfrm>
          <a:solidFill>
            <a:srgbClr val="3C622D"/>
          </a:solidFill>
        </p:spPr>
        <p:txBody>
          <a:bodyPr>
            <a:normAutofit/>
          </a:bodyPr>
          <a:lstStyle/>
          <a:p>
            <a:r>
              <a:rPr lang="en-US" sz="4000" dirty="0">
                <a:solidFill>
                  <a:schemeClr val="bg1"/>
                </a:solidFill>
                <a:latin typeface="+mn-lt"/>
                <a:ea typeface="Bangla MN" charset="0"/>
                <a:cs typeface="Bangla MN" charset="0"/>
              </a:rPr>
              <a:t>Types of Green Burial Cemeteries</a:t>
            </a:r>
          </a:p>
        </p:txBody>
      </p:sp>
      <p:sp>
        <p:nvSpPr>
          <p:cNvPr id="3" name="Content Placeholder 2"/>
          <p:cNvSpPr>
            <a:spLocks noGrp="1"/>
          </p:cNvSpPr>
          <p:nvPr>
            <p:ph idx="1"/>
          </p:nvPr>
        </p:nvSpPr>
        <p:spPr>
          <a:xfrm>
            <a:off x="144396" y="1277267"/>
            <a:ext cx="4921545" cy="5336183"/>
          </a:xfrm>
        </p:spPr>
        <p:txBody>
          <a:bodyPr>
            <a:noAutofit/>
          </a:bodyPr>
          <a:lstStyle/>
          <a:p>
            <a:pPr marL="115888" indent="0">
              <a:lnSpc>
                <a:spcPct val="90000"/>
              </a:lnSpc>
              <a:buNone/>
            </a:pPr>
            <a:r>
              <a:rPr lang="en-US" sz="2000" b="1" dirty="0"/>
              <a:t>Hybrid burial grounds</a:t>
            </a:r>
          </a:p>
          <a:p>
            <a:pPr marL="458788">
              <a:lnSpc>
                <a:spcPct val="90000"/>
              </a:lnSpc>
              <a:buClr>
                <a:srgbClr val="3C622D"/>
              </a:buClr>
              <a:buSzPct val="100000"/>
              <a:buFont typeface="Wingdings" charset="2"/>
              <a:buChar char="§"/>
            </a:pPr>
            <a:r>
              <a:rPr lang="en-US" sz="2000" dirty="0"/>
              <a:t>in conventional cemetery</a:t>
            </a:r>
          </a:p>
          <a:p>
            <a:pPr marL="458788">
              <a:lnSpc>
                <a:spcPct val="90000"/>
              </a:lnSpc>
              <a:buClr>
                <a:srgbClr val="3C622D"/>
              </a:buClr>
              <a:buSzPct val="100000"/>
              <a:buFont typeface="Wingdings" charset="2"/>
              <a:buChar char="§"/>
            </a:pPr>
            <a:r>
              <a:rPr lang="en-US" sz="2000" dirty="0"/>
              <a:t>no vaults</a:t>
            </a:r>
          </a:p>
          <a:p>
            <a:pPr marL="458788">
              <a:lnSpc>
                <a:spcPct val="90000"/>
              </a:lnSpc>
              <a:buClr>
                <a:srgbClr val="3C622D"/>
              </a:buClr>
              <a:buSzPct val="100000"/>
              <a:buFont typeface="Wingdings" charset="2"/>
              <a:buChar char="§"/>
            </a:pPr>
            <a:r>
              <a:rPr lang="en-US" sz="2000" dirty="0"/>
              <a:t>biodegradable containers</a:t>
            </a:r>
            <a:endParaRPr lang="en-US" sz="2000" b="1" dirty="0"/>
          </a:p>
          <a:p>
            <a:pPr marL="115888" indent="0">
              <a:lnSpc>
                <a:spcPct val="90000"/>
              </a:lnSpc>
              <a:buNone/>
            </a:pPr>
            <a:endParaRPr lang="en-US" sz="2000" b="1" dirty="0"/>
          </a:p>
          <a:p>
            <a:pPr marL="115888" indent="0">
              <a:lnSpc>
                <a:spcPct val="90000"/>
              </a:lnSpc>
              <a:buNone/>
            </a:pPr>
            <a:r>
              <a:rPr lang="en-US" sz="2000" b="1" dirty="0"/>
              <a:t>Natural burial grounds</a:t>
            </a:r>
          </a:p>
          <a:p>
            <a:pPr marL="458788">
              <a:lnSpc>
                <a:spcPct val="90000"/>
              </a:lnSpc>
              <a:buClr>
                <a:srgbClr val="3C622D"/>
              </a:buClr>
              <a:buSzPct val="100000"/>
              <a:buFont typeface="Wingdings" charset="2"/>
              <a:buChar char="§"/>
            </a:pPr>
            <a:r>
              <a:rPr lang="en-US" sz="2000" dirty="0"/>
              <a:t>in green cemetery</a:t>
            </a:r>
          </a:p>
          <a:p>
            <a:pPr marL="458788">
              <a:lnSpc>
                <a:spcPct val="90000"/>
              </a:lnSpc>
              <a:buClr>
                <a:srgbClr val="3C622D"/>
              </a:buClr>
              <a:buSzPct val="100000"/>
              <a:buFont typeface="Wingdings" charset="2"/>
              <a:buChar char="§"/>
            </a:pPr>
            <a:r>
              <a:rPr lang="en-US" sz="2000" dirty="0"/>
              <a:t>prohibits toxic chemicals, non-organic caskets, vaults, non-native markers</a:t>
            </a:r>
            <a:endParaRPr lang="en-US" sz="2000" b="1" dirty="0"/>
          </a:p>
          <a:p>
            <a:pPr marL="115888" indent="0">
              <a:lnSpc>
                <a:spcPct val="90000"/>
              </a:lnSpc>
              <a:buNone/>
            </a:pPr>
            <a:endParaRPr lang="en-US" sz="2000" b="1" dirty="0"/>
          </a:p>
          <a:p>
            <a:pPr marL="115888" indent="0">
              <a:lnSpc>
                <a:spcPct val="90000"/>
              </a:lnSpc>
              <a:buNone/>
            </a:pPr>
            <a:r>
              <a:rPr lang="en-US" sz="2000" b="1" dirty="0"/>
              <a:t>Conservation burial grounds</a:t>
            </a:r>
            <a:endParaRPr lang="en-US" sz="2000" dirty="0"/>
          </a:p>
          <a:p>
            <a:pPr marL="458788">
              <a:lnSpc>
                <a:spcPct val="90000"/>
              </a:lnSpc>
              <a:buClr>
                <a:srgbClr val="3C622D"/>
              </a:buClr>
              <a:buSzPct val="100000"/>
              <a:buFont typeface="Wingdings" charset="2"/>
              <a:buChar char="§"/>
            </a:pPr>
            <a:r>
              <a:rPr lang="en-US" sz="2000" dirty="0"/>
              <a:t>on easement or land trust</a:t>
            </a:r>
          </a:p>
          <a:p>
            <a:pPr marL="458788">
              <a:lnSpc>
                <a:spcPct val="90000"/>
              </a:lnSpc>
              <a:buClr>
                <a:srgbClr val="3C622D"/>
              </a:buClr>
              <a:buSzPct val="100000"/>
              <a:buFont typeface="Wingdings" charset="2"/>
              <a:buChar char="§"/>
            </a:pPr>
            <a:r>
              <a:rPr lang="en-US" sz="2000" dirty="0"/>
              <a:t>land preservation with burial fees creating revenue stream to further conservation, restoration, recreation paths</a:t>
            </a:r>
          </a:p>
        </p:txBody>
      </p:sp>
      <p:pic>
        <p:nvPicPr>
          <p:cNvPr id="8" name="Picture 7" descr="A picture containing grass, hay, outdoor, laying&#10;&#10;Description automatically generated">
            <a:extLst>
              <a:ext uri="{FF2B5EF4-FFF2-40B4-BE49-F238E27FC236}">
                <a16:creationId xmlns:a16="http://schemas.microsoft.com/office/drawing/2014/main" id="{CCA1B5C0-39AD-434D-AFB4-0AA9858E6AB1}"/>
              </a:ext>
            </a:extLst>
          </p:cNvPr>
          <p:cNvPicPr>
            <a:picLocks noChangeAspect="1"/>
          </p:cNvPicPr>
          <p:nvPr/>
        </p:nvPicPr>
        <p:blipFill>
          <a:blip r:embed="rId3"/>
          <a:stretch>
            <a:fillRect/>
          </a:stretch>
        </p:blipFill>
        <p:spPr>
          <a:xfrm>
            <a:off x="5065941" y="1478605"/>
            <a:ext cx="3683161" cy="4910881"/>
          </a:xfrm>
          <a:prstGeom prst="rect">
            <a:avLst/>
          </a:prstGeom>
        </p:spPr>
      </p:pic>
      <p:sp>
        <p:nvSpPr>
          <p:cNvPr id="13" name="Text Box 1">
            <a:extLst>
              <a:ext uri="{FF2B5EF4-FFF2-40B4-BE49-F238E27FC236}">
                <a16:creationId xmlns:a16="http://schemas.microsoft.com/office/drawing/2014/main" id="{E9167848-FF65-194D-A908-E32AE5B0EB1B}"/>
              </a:ext>
            </a:extLst>
          </p:cNvPr>
          <p:cNvSpPr txBox="1"/>
          <p:nvPr/>
        </p:nvSpPr>
        <p:spPr>
          <a:xfrm>
            <a:off x="4889620" y="6410038"/>
            <a:ext cx="4035801" cy="31904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Prairie Creek Conservation Cemetery, Gainesville, FL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77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bwMode="auto">
          <a:xfrm>
            <a:off x="824685" y="1310095"/>
            <a:ext cx="7492337" cy="5340871"/>
          </a:xfrm>
          <a:prstGeom prst="rect">
            <a:avLst/>
          </a:prstGeom>
          <a:noFill/>
        </p:spPr>
      </p:pic>
      <p:sp>
        <p:nvSpPr>
          <p:cNvPr id="10" name="Title 1">
            <a:extLst>
              <a:ext uri="{FF2B5EF4-FFF2-40B4-BE49-F238E27FC236}">
                <a16:creationId xmlns:a16="http://schemas.microsoft.com/office/drawing/2014/main" id="{FEE34575-A899-FF46-BBA4-1E64784C70B8}"/>
              </a:ext>
            </a:extLst>
          </p:cNvPr>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Anatomy of a Green Burial Grave</a:t>
            </a:r>
          </a:p>
        </p:txBody>
      </p:sp>
    </p:spTree>
    <p:extLst>
      <p:ext uri="{BB962C8B-B14F-4D97-AF65-F5344CB8AC3E}">
        <p14:creationId xmlns:p14="http://schemas.microsoft.com/office/powerpoint/2010/main" val="133530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with medium confidence">
            <a:extLst>
              <a:ext uri="{FF2B5EF4-FFF2-40B4-BE49-F238E27FC236}">
                <a16:creationId xmlns:a16="http://schemas.microsoft.com/office/drawing/2014/main" id="{E51165DC-4126-194F-9E1B-369B5587D1E0}"/>
              </a:ext>
            </a:extLst>
          </p:cNvPr>
          <p:cNvPicPr>
            <a:picLocks noChangeAspect="1"/>
          </p:cNvPicPr>
          <p:nvPr/>
        </p:nvPicPr>
        <p:blipFill rotWithShape="1">
          <a:blip r:embed="rId3"/>
          <a:srcRect l="10160" t="-1" r="1840" b="-1"/>
          <a:stretch/>
        </p:blipFill>
        <p:spPr>
          <a:xfrm>
            <a:off x="0" y="494261"/>
            <a:ext cx="9141714"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6" name="TextBox 4">
            <a:extLst>
              <a:ext uri="{FF2B5EF4-FFF2-40B4-BE49-F238E27FC236}">
                <a16:creationId xmlns:a16="http://schemas.microsoft.com/office/drawing/2014/main" id="{DBEB9CCD-87F9-2C4C-AA7D-1A599C9A6A8D}"/>
              </a:ext>
            </a:extLst>
          </p:cNvPr>
          <p:cNvSpPr txBox="1"/>
          <p:nvPr/>
        </p:nvSpPr>
        <p:spPr>
          <a:xfrm>
            <a:off x="5938671" y="5750325"/>
            <a:ext cx="2196465" cy="207645"/>
          </a:xfrm>
          <a:prstGeom prst="rect">
            <a:avLst/>
          </a:prstGeom>
          <a:noFill/>
        </p:spPr>
        <p:txBody>
          <a:bodyPr wrap="none" rtlCol="0">
            <a:spAutoFit/>
          </a:bodyPr>
          <a:lstStyle/>
          <a:p>
            <a:pPr marL="0" marR="0">
              <a:spcBef>
                <a:spcPts val="0"/>
              </a:spcBef>
              <a:spcAft>
                <a:spcPts val="0"/>
              </a:spcAft>
            </a:pPr>
            <a:r>
              <a:rPr lang="en-US" sz="750" i="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Estimates by D.O Carter, PhD, Forensic Taphonomist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973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29915</TotalTime>
  <Words>3352</Words>
  <Application>Microsoft Macintosh PowerPoint</Application>
  <PresentationFormat>On-screen Show (4:3)</PresentationFormat>
  <Paragraphs>302</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Bangla MN</vt:lpstr>
      <vt:lpstr>Big Caslon</vt:lpstr>
      <vt:lpstr>Calibri</vt:lpstr>
      <vt:lpstr>Wingdings</vt:lpstr>
      <vt:lpstr>Office Theme</vt:lpstr>
      <vt:lpstr>PowerPoint Presentation</vt:lpstr>
      <vt:lpstr>A Little History: The Lawn Cemetery</vt:lpstr>
      <vt:lpstr>What is Green Burial?</vt:lpstr>
      <vt:lpstr>Green Cemeteries:</vt:lpstr>
      <vt:lpstr>Green Burial Reform Drivers</vt:lpstr>
      <vt:lpstr>PowerPoint Presentation</vt:lpstr>
      <vt:lpstr>Types of Green Burial Cemeteries</vt:lpstr>
      <vt:lpstr>Anatomy of a Green Burial Grave</vt:lpstr>
      <vt:lpstr>PowerPoint Presentation</vt:lpstr>
      <vt:lpstr>The Return to Ritual</vt:lpstr>
      <vt:lpstr>The Growing Demand</vt:lpstr>
      <vt:lpstr>Mythbusting</vt:lpstr>
      <vt:lpstr>PowerPoint Presentation</vt:lpstr>
      <vt:lpstr>Public Health and Safety</vt:lpstr>
      <vt:lpstr>Lawn Cemetery Health Risks to the Environment</vt:lpstr>
      <vt:lpstr>Worker Safety Concerns</vt:lpstr>
      <vt:lpstr>Scientific Reports</vt:lpstr>
      <vt:lpstr>Eco Costs of Cremation</vt:lpstr>
      <vt:lpstr>Avoid Greenwashing: Shop Local</vt:lpstr>
      <vt:lpstr>We Have a Choice</vt:lpstr>
      <vt:lpstr>Your Call to Action</vt:lpstr>
      <vt:lpstr>Where to Find More Information</vt:lpstr>
      <vt:lpstr>For More Information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Webster</dc:creator>
  <cp:lastModifiedBy>Bill Crangle</cp:lastModifiedBy>
  <cp:revision>106</cp:revision>
  <dcterms:created xsi:type="dcterms:W3CDTF">2014-10-11T19:04:57Z</dcterms:created>
  <dcterms:modified xsi:type="dcterms:W3CDTF">2022-01-25T20:50:00Z</dcterms:modified>
</cp:coreProperties>
</file>