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72" r:id="rId2"/>
    <p:sldId id="273" r:id="rId3"/>
    <p:sldId id="274" r:id="rId4"/>
    <p:sldId id="280" r:id="rId5"/>
    <p:sldId id="286" r:id="rId6"/>
    <p:sldId id="287" r:id="rId7"/>
    <p:sldId id="276" r:id="rId8"/>
    <p:sldId id="290" r:id="rId9"/>
    <p:sldId id="291" r:id="rId10"/>
    <p:sldId id="277" r:id="rId11"/>
    <p:sldId id="278" r:id="rId12"/>
    <p:sldId id="301" r:id="rId13"/>
    <p:sldId id="283" r:id="rId14"/>
    <p:sldId id="282" r:id="rId15"/>
    <p:sldId id="284" r:id="rId16"/>
    <p:sldId id="285" r:id="rId17"/>
    <p:sldId id="297" r:id="rId18"/>
    <p:sldId id="295" r:id="rId19"/>
    <p:sldId id="292" r:id="rId20"/>
    <p:sldId id="296" r:id="rId21"/>
    <p:sldId id="298" r:id="rId22"/>
    <p:sldId id="299" r:id="rId23"/>
    <p:sldId id="300" r:id="rId24"/>
    <p:sldId id="288" r:id="rId2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71BD4573-58E7-4156-A133-2731F5F8D1A6}" type="datetimeFigureOut">
              <a:rPr lang="en-US" smtClean="0"/>
              <a:t>4/12/2022</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787266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533B1EF-57A1-4D28-A360-7BD6E043CEE6}" type="datetime1">
              <a:rPr lang="en-US" smtClean="0"/>
              <a:t>4/12/2022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70C06D-4029-4114-804B-185AC7FF1536}" type="datetime1">
              <a:rPr lang="en-US" smtClean="0"/>
              <a:t>4/12/2022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81F18F7-1C43-4C98-91A4-7E130FD6498F}" type="datetime1">
              <a:rPr lang="en-US" smtClean="0"/>
              <a:t>4/12/2022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1C2D95-B543-41AF-81C3-786E58F25782}" type="datetime1">
              <a:rPr lang="en-US" smtClean="0"/>
              <a:t>4/12/2022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9CE55ED-B0FB-410A-B601-28BA43647326}" type="datetime1">
              <a:rPr lang="en-US" smtClean="0"/>
              <a:t>4/12/2022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C6A609A-174B-4091-9884-DFE97E018FAB}" type="datetime1">
              <a:rPr lang="en-US" smtClean="0"/>
              <a:t>4/12/2022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16CE8A-18D3-4547-BC35-92C79D51E3A7}" type="datetime1">
              <a:rPr lang="en-US" smtClean="0"/>
              <a:t>4/12/2022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D0F04B6-1396-4E94-8B54-D48B00AD0630}" type="datetime1">
              <a:rPr lang="en-US" smtClean="0"/>
              <a:t>4/12/2022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12A04-255B-4BCD-9278-047DF8D0C5C1}" type="datetime1">
              <a:rPr lang="en-US" smtClean="0"/>
              <a:t>4/12/2022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F8C757C-5FC6-4C44-9A0C-D82DF9E7CE35}" type="datetime1">
              <a:rPr lang="en-US" smtClean="0"/>
              <a:t>4/12/2022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BF27C8-D755-42F7-A9D9-5000BA0E9A63}" type="datetime1">
              <a:rPr lang="en-US" smtClean="0"/>
              <a:t>4/12/2022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1ECBC148-2F87-48C5-8584-61965CD4BA99}" type="datetime1">
              <a:rPr lang="en-US" smtClean="0"/>
              <a:t>4/12/2022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hss.delaware.gov/dhss/dph/hp/DECB.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dirty="0"/>
              <a:t>Delaware Cemetery Board</a:t>
            </a:r>
          </a:p>
        </p:txBody>
      </p:sp>
      <p:sp>
        <p:nvSpPr>
          <p:cNvPr id="5" name="Subtitle 4"/>
          <p:cNvSpPr>
            <a:spLocks noGrp="1"/>
          </p:cNvSpPr>
          <p:nvPr>
            <p:ph type="subTitle" idx="1"/>
          </p:nvPr>
        </p:nvSpPr>
        <p:spPr/>
        <p:txBody>
          <a:bodyPr/>
          <a:lstStyle/>
          <a:p>
            <a:r>
              <a:rPr lang="en-US" sz="3200" dirty="0"/>
              <a:t>Candace Casto</a:t>
            </a:r>
          </a:p>
          <a:p>
            <a:r>
              <a:rPr lang="en-US" sz="3200" dirty="0"/>
              <a:t>Administrative Officer to DE Cemetery Board</a:t>
            </a:r>
          </a:p>
          <a:p>
            <a:r>
              <a:rPr lang="en-US" sz="3200" dirty="0"/>
              <a:t>Division of Public Health</a:t>
            </a:r>
          </a:p>
          <a:p>
            <a:endParaRPr lang="en-US" dirty="0"/>
          </a:p>
        </p:txBody>
      </p:sp>
      <p:sp>
        <p:nvSpPr>
          <p:cNvPr id="2" name="Slide Number Placeholder 1"/>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Distressed Cemetery Fund</a:t>
            </a:r>
          </a:p>
        </p:txBody>
      </p:sp>
      <p:sp>
        <p:nvSpPr>
          <p:cNvPr id="2" name="Content Placeholder 1"/>
          <p:cNvSpPr>
            <a:spLocks noGrp="1"/>
          </p:cNvSpPr>
          <p:nvPr>
            <p:ph idx="1"/>
          </p:nvPr>
        </p:nvSpPr>
        <p:spPr/>
        <p:txBody>
          <a:bodyPr>
            <a:normAutofit fontScale="77500" lnSpcReduction="20000"/>
          </a:bodyPr>
          <a:lstStyle/>
          <a:p>
            <a:endParaRPr lang="en-US" sz="2800" b="1" dirty="0"/>
          </a:p>
          <a:p>
            <a:r>
              <a:rPr lang="en-US" sz="3000" b="1" dirty="0"/>
              <a:t>Cemetery must be registered before applying for funds</a:t>
            </a:r>
          </a:p>
          <a:p>
            <a:pPr marL="0" indent="0">
              <a:buNone/>
            </a:pPr>
            <a:endParaRPr lang="en-US" sz="3000" b="1" dirty="0"/>
          </a:p>
          <a:p>
            <a:r>
              <a:rPr lang="en-US" sz="3000" dirty="0"/>
              <a:t>Board approved following changes to guidelines in past couple of years.</a:t>
            </a:r>
          </a:p>
          <a:p>
            <a:pPr marL="0" indent="0">
              <a:buNone/>
            </a:pPr>
            <a:endParaRPr lang="en-US" sz="3000" dirty="0"/>
          </a:p>
          <a:p>
            <a:pPr lvl="1"/>
            <a:r>
              <a:rPr lang="en-US" sz="3000" dirty="0"/>
              <a:t>Maximum request up to $15,000</a:t>
            </a:r>
          </a:p>
          <a:p>
            <a:pPr lvl="1"/>
            <a:r>
              <a:rPr lang="en-US" sz="3000" dirty="0"/>
              <a:t>May apply 18 months from date of receipt of previous award</a:t>
            </a:r>
          </a:p>
          <a:p>
            <a:pPr lvl="1"/>
            <a:r>
              <a:rPr lang="en-US" sz="3000" dirty="0"/>
              <a:t>Match requirement - 50% of request – may be met with real dollars and/or value of volunteer hours</a:t>
            </a:r>
          </a:p>
          <a:p>
            <a:pPr lvl="1"/>
            <a:r>
              <a:rPr lang="en-US" sz="3000" dirty="0"/>
              <a:t>Must give vendors Statement of Work Requested and include in application packet.  This will give vendors the same information to bid on.</a:t>
            </a:r>
          </a:p>
          <a:p>
            <a:pPr lvl="1"/>
            <a:endParaRPr lang="en-US" sz="2800"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Distressed Cemetery Fund (</a:t>
            </a:r>
            <a:r>
              <a:rPr lang="en-US" dirty="0" err="1"/>
              <a:t>con’t</a:t>
            </a:r>
            <a:r>
              <a:rPr lang="en-US" dirty="0"/>
              <a:t>)</a:t>
            </a:r>
          </a:p>
        </p:txBody>
      </p:sp>
      <p:sp>
        <p:nvSpPr>
          <p:cNvPr id="2" name="Content Placeholder 1"/>
          <p:cNvSpPr>
            <a:spLocks noGrp="1"/>
          </p:cNvSpPr>
          <p:nvPr>
            <p:ph idx="1"/>
          </p:nvPr>
        </p:nvSpPr>
        <p:spPr/>
        <p:txBody>
          <a:bodyPr>
            <a:normAutofit lnSpcReduction="10000"/>
          </a:bodyPr>
          <a:lstStyle/>
          <a:p>
            <a:pPr marL="0" indent="0">
              <a:buNone/>
            </a:pPr>
            <a:r>
              <a:rPr lang="en-US" sz="2800" dirty="0"/>
              <a:t>Definition of distressed cemetery per 29 Del. C., § 7902A (6) </a:t>
            </a:r>
          </a:p>
          <a:p>
            <a:pPr marL="0" indent="0">
              <a:buNone/>
            </a:pPr>
            <a:endParaRPr lang="en-US" sz="2800" dirty="0"/>
          </a:p>
          <a:p>
            <a:pPr marL="0" indent="0">
              <a:buNone/>
            </a:pPr>
            <a:r>
              <a:rPr lang="en-US" sz="2800" dirty="0"/>
              <a:t>“Distressed cemetery” means any land or structure used or intended to be used for the interment/entombment of human remains including facilities used for the final disposition of cremated remains whereby the owner lacks sufficient financial resources for the maintenance or preservation of said cemetery as determined by the Board.  An abandoned cemetery may qualify as a distressed cemetery if registered with the State by a responsible party/volunteer.</a:t>
            </a:r>
          </a:p>
        </p:txBody>
      </p:sp>
      <p:sp>
        <p:nvSpPr>
          <p:cNvPr id="4" name="Slide Number Placeholder 3"/>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9ACD-505A-4FAD-92EA-BBA123F789A1}"/>
              </a:ext>
            </a:extLst>
          </p:cNvPr>
          <p:cNvSpPr>
            <a:spLocks noGrp="1"/>
          </p:cNvSpPr>
          <p:nvPr>
            <p:ph type="title"/>
          </p:nvPr>
        </p:nvSpPr>
        <p:spPr/>
        <p:txBody>
          <a:bodyPr/>
          <a:lstStyle/>
          <a:p>
            <a:r>
              <a:rPr lang="en-US" dirty="0"/>
              <a:t>Fiscal Year 2022 Awards</a:t>
            </a:r>
          </a:p>
        </p:txBody>
      </p:sp>
      <p:sp>
        <p:nvSpPr>
          <p:cNvPr id="3" name="Content Placeholder 2">
            <a:extLst>
              <a:ext uri="{FF2B5EF4-FFF2-40B4-BE49-F238E27FC236}">
                <a16:creationId xmlns:a16="http://schemas.microsoft.com/office/drawing/2014/main" id="{9BE98B0B-D1A7-42F1-86FF-0D18DCB7D74B}"/>
              </a:ext>
            </a:extLst>
          </p:cNvPr>
          <p:cNvSpPr>
            <a:spLocks noGrp="1"/>
          </p:cNvSpPr>
          <p:nvPr>
            <p:ph idx="1"/>
          </p:nvPr>
        </p:nvSpPr>
        <p:spPr/>
        <p:txBody>
          <a:bodyPr>
            <a:normAutofit/>
          </a:bodyPr>
          <a:lstStyle/>
          <a:p>
            <a:pPr marL="0" marR="0" indent="0">
              <a:lnSpc>
                <a:spcPct val="115000"/>
              </a:lnSpc>
              <a:spcBef>
                <a:spcPts val="0"/>
              </a:spcBef>
              <a:spcAft>
                <a:spcPts val="0"/>
              </a:spcAft>
              <a:buNone/>
              <a:tabLst>
                <a:tab pos="228600" algn="l"/>
              </a:tabLst>
            </a:pPr>
            <a:r>
              <a:rPr lang="en-US" dirty="0">
                <a:ea typeface="Calibri" panose="020F0502020204030204" pitchFamily="34" charset="0"/>
                <a:cs typeface="Times New Roman" panose="02020603050405020304" pitchFamily="18" charset="0"/>
              </a:rPr>
              <a:t>FY2022 Spending Authority - $100,000 (per FY2022 Budget Act; HB 105)</a:t>
            </a:r>
          </a:p>
          <a:p>
            <a:pPr marL="0" marR="0" lvl="0" indent="0">
              <a:lnSpc>
                <a:spcPct val="115000"/>
              </a:lnSpc>
              <a:spcBef>
                <a:spcPts val="0"/>
              </a:spcBef>
              <a:spcAft>
                <a:spcPts val="0"/>
              </a:spcAft>
              <a:buNone/>
            </a:pPr>
            <a:endParaRPr lang="en-US" dirty="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dirty="0">
                <a:ea typeface="Calibri" panose="020F0502020204030204" pitchFamily="34" charset="0"/>
                <a:cs typeface="Times New Roman" panose="02020603050405020304" pitchFamily="18" charset="0"/>
              </a:rPr>
              <a:t>Awards to date total $72,270 with a balance of $27,730</a:t>
            </a:r>
          </a:p>
          <a:p>
            <a:pPr marL="742950" marR="0" lvl="1" indent="-285750">
              <a:lnSpc>
                <a:spcPct val="115000"/>
              </a:lnSpc>
              <a:spcBef>
                <a:spcPts val="0"/>
              </a:spcBef>
              <a:spcAft>
                <a:spcPts val="0"/>
              </a:spcAft>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Lombardy Cemetery - $15,000.</a:t>
            </a:r>
          </a:p>
          <a:p>
            <a:pPr marL="742950" marR="0" lvl="1" indent="-285750">
              <a:lnSpc>
                <a:spcPct val="115000"/>
              </a:lnSpc>
              <a:spcBef>
                <a:spcPts val="0"/>
              </a:spcBef>
              <a:spcAft>
                <a:spcPts val="0"/>
              </a:spcAft>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Mt. Salem Cemetery - $15,000.</a:t>
            </a:r>
          </a:p>
          <a:p>
            <a:pPr marL="742950" marR="0" lvl="1" indent="-285750">
              <a:lnSpc>
                <a:spcPct val="115000"/>
              </a:lnSpc>
              <a:spcBef>
                <a:spcPts val="0"/>
              </a:spcBef>
              <a:spcAft>
                <a:spcPts val="0"/>
              </a:spcAft>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Wilmington/Brandywine Cemetery - $9,300.</a:t>
            </a:r>
          </a:p>
          <a:p>
            <a:pPr marL="742950" marR="0" lvl="1" indent="-285750">
              <a:lnSpc>
                <a:spcPct val="115000"/>
              </a:lnSpc>
              <a:spcBef>
                <a:spcPts val="0"/>
              </a:spcBef>
              <a:spcAft>
                <a:spcPts val="0"/>
              </a:spcAft>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St. John AM Church Cemetery - $15,000.</a:t>
            </a:r>
          </a:p>
          <a:p>
            <a:pPr marL="742950" lvl="1" indent="-285750">
              <a:lnSpc>
                <a:spcPct val="115000"/>
              </a:lnSpc>
              <a:spcBef>
                <a:spcPts val="0"/>
              </a:spcBef>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Newark Union Cemetery- $15,000.</a:t>
            </a:r>
          </a:p>
          <a:p>
            <a:pPr marL="742950" marR="0" lvl="1" indent="-285750">
              <a:lnSpc>
                <a:spcPct val="115000"/>
              </a:lnSpc>
              <a:spcBef>
                <a:spcPts val="0"/>
              </a:spcBef>
              <a:spcAft>
                <a:spcPts val="0"/>
              </a:spcAft>
              <a:buFont typeface="Courier New" panose="02070309020205020404" pitchFamily="49" charset="0"/>
              <a:buChar char="o"/>
              <a:tabLst>
                <a:tab pos="1143000" algn="l"/>
              </a:tabLst>
            </a:pPr>
            <a:r>
              <a:rPr lang="en-US" sz="2600" dirty="0">
                <a:ea typeface="Calibri" panose="020F0502020204030204" pitchFamily="34" charset="0"/>
                <a:cs typeface="Times New Roman" panose="02020603050405020304" pitchFamily="18" charset="0"/>
              </a:rPr>
              <a:t>Ocean View Presbyterian Church Cemetery - $2,970.</a:t>
            </a:r>
          </a:p>
          <a:p>
            <a:pPr marL="0" indent="0">
              <a:buNone/>
            </a:pPr>
            <a:endParaRPr lang="en-US" dirty="0"/>
          </a:p>
        </p:txBody>
      </p:sp>
      <p:sp>
        <p:nvSpPr>
          <p:cNvPr id="4" name="Slide Number Placeholder 3">
            <a:extLst>
              <a:ext uri="{FF2B5EF4-FFF2-40B4-BE49-F238E27FC236}">
                <a16:creationId xmlns:a16="http://schemas.microsoft.com/office/drawing/2014/main" id="{4A254265-519D-4695-BB70-23DB96B72BAC}"/>
              </a:ext>
            </a:extLst>
          </p:cNvPr>
          <p:cNvSpPr>
            <a:spLocks noGrp="1"/>
          </p:cNvSpPr>
          <p:nvPr>
            <p:ph type="sldNum" sz="quarter" idx="12"/>
          </p:nvPr>
        </p:nvSpPr>
        <p:spPr/>
        <p:txBody>
          <a:bodyPr/>
          <a:lstStyle/>
          <a:p>
            <a:fld id="{401CF334-2D5C-4859-84A6-CA7E6E43FAEB}" type="slidenum">
              <a:rPr lang="en-US" smtClean="0"/>
              <a:t>12</a:t>
            </a:fld>
            <a:endParaRPr lang="en-US"/>
          </a:p>
        </p:txBody>
      </p:sp>
    </p:spTree>
    <p:extLst>
      <p:ext uri="{BB962C8B-B14F-4D97-AF65-F5344CB8AC3E}">
        <p14:creationId xmlns:p14="http://schemas.microsoft.com/office/powerpoint/2010/main" val="203810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Distressed Cemetery Fund (</a:t>
            </a:r>
            <a:r>
              <a:rPr lang="en-US" dirty="0" err="1"/>
              <a:t>con’t</a:t>
            </a:r>
            <a:r>
              <a:rPr lang="en-US" dirty="0"/>
              <a:t>)</a:t>
            </a:r>
          </a:p>
        </p:txBody>
      </p:sp>
      <p:sp>
        <p:nvSpPr>
          <p:cNvPr id="2" name="Content Placeholder 1"/>
          <p:cNvSpPr>
            <a:spLocks noGrp="1"/>
          </p:cNvSpPr>
          <p:nvPr>
            <p:ph idx="1"/>
          </p:nvPr>
        </p:nvSpPr>
        <p:spPr/>
        <p:txBody>
          <a:bodyPr>
            <a:normAutofit/>
          </a:bodyPr>
          <a:lstStyle/>
          <a:p>
            <a:r>
              <a:rPr lang="en-US" sz="2800" dirty="0"/>
              <a:t>Previous awards used for:</a:t>
            </a:r>
          </a:p>
          <a:p>
            <a:pPr lvl="1"/>
            <a:r>
              <a:rPr lang="en-US" sz="2800" dirty="0"/>
              <a:t>Repair/reset tombstones/mausoleums/structures for burials </a:t>
            </a:r>
          </a:p>
          <a:p>
            <a:pPr lvl="1"/>
            <a:r>
              <a:rPr lang="en-US" sz="2800" dirty="0"/>
              <a:t>Repair/replace fences/gates, railings, sidewalks</a:t>
            </a:r>
          </a:p>
          <a:p>
            <a:pPr lvl="1"/>
            <a:r>
              <a:rPr lang="en-US" sz="2800" dirty="0"/>
              <a:t>Tree service (removal or trimming)</a:t>
            </a:r>
          </a:p>
          <a:p>
            <a:pPr lvl="1"/>
            <a:r>
              <a:rPr lang="en-US" sz="2800" dirty="0"/>
              <a:t>Purchase of cemetery maintenance equipment and shed to store cemetery equipment</a:t>
            </a:r>
          </a:p>
          <a:p>
            <a:pPr lvl="1"/>
            <a:r>
              <a:rPr lang="en-US" sz="2800" dirty="0"/>
              <a:t>Clear out overgrown brush/trees in cemetery (not for general lawn maintenance)</a:t>
            </a:r>
          </a:p>
          <a:p>
            <a:endParaRPr lang="en-US" sz="2800" dirty="0"/>
          </a:p>
          <a:p>
            <a:endParaRPr lang="en-US" sz="2800"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13</a:t>
            </a:fld>
            <a:endParaRPr lang="en-US"/>
          </a:p>
        </p:txBody>
      </p:sp>
    </p:spTree>
    <p:extLst>
      <p:ext uri="{BB962C8B-B14F-4D97-AF65-F5344CB8AC3E}">
        <p14:creationId xmlns:p14="http://schemas.microsoft.com/office/powerpoint/2010/main" val="46966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Distressed Cemetery Fund (</a:t>
            </a:r>
            <a:r>
              <a:rPr lang="en-US" dirty="0" err="1"/>
              <a:t>con’t</a:t>
            </a:r>
            <a:r>
              <a:rPr lang="en-US" dirty="0"/>
              <a:t>)</a:t>
            </a:r>
          </a:p>
        </p:txBody>
      </p:sp>
      <p:sp>
        <p:nvSpPr>
          <p:cNvPr id="2" name="Content Placeholder 1"/>
          <p:cNvSpPr>
            <a:spLocks noGrp="1"/>
          </p:cNvSpPr>
          <p:nvPr>
            <p:ph idx="1"/>
          </p:nvPr>
        </p:nvSpPr>
        <p:spPr/>
        <p:txBody>
          <a:bodyPr>
            <a:normAutofit/>
          </a:bodyPr>
          <a:lstStyle/>
          <a:p>
            <a:r>
              <a:rPr lang="en-US" sz="2800" dirty="0"/>
              <a:t>Eligibility Determination</a:t>
            </a:r>
          </a:p>
          <a:p>
            <a:pPr marL="0" indent="0">
              <a:buNone/>
            </a:pPr>
            <a:endParaRPr lang="en-US" sz="2800" dirty="0"/>
          </a:p>
          <a:p>
            <a:pPr lvl="1"/>
            <a:r>
              <a:rPr lang="en-US" sz="2800" dirty="0"/>
              <a:t>Cemetery must be registered.</a:t>
            </a:r>
          </a:p>
          <a:p>
            <a:pPr lvl="1"/>
            <a:r>
              <a:rPr lang="en-US" sz="2800" dirty="0"/>
              <a:t>Must be for proposed projects, not for past expenditures. </a:t>
            </a:r>
          </a:p>
          <a:p>
            <a:pPr lvl="1"/>
            <a:r>
              <a:rPr lang="en-US" sz="2800" dirty="0"/>
              <a:t>Must meet the definition of a distressed cemetery.</a:t>
            </a:r>
          </a:p>
          <a:p>
            <a:pPr lvl="1"/>
            <a:r>
              <a:rPr lang="en-US" sz="2800" dirty="0"/>
              <a:t>Must prove financial need.</a:t>
            </a:r>
          </a:p>
          <a:p>
            <a:pPr lvl="1"/>
            <a:r>
              <a:rPr lang="en-US" sz="2800" dirty="0"/>
              <a:t>Must submit application package to DPH Administrative Officer two weeks </a:t>
            </a:r>
            <a:r>
              <a:rPr lang="en-US" sz="2800" u="sng" dirty="0"/>
              <a:t>before</a:t>
            </a:r>
            <a:r>
              <a:rPr lang="en-US" sz="2800" dirty="0"/>
              <a:t> a scheduled meeting.</a:t>
            </a:r>
          </a:p>
          <a:p>
            <a:pPr marL="667512" lvl="2" indent="0">
              <a:buNone/>
            </a:pPr>
            <a:endParaRPr lang="en-US" sz="2500" dirty="0"/>
          </a:p>
          <a:p>
            <a:endParaRPr lang="en-US" sz="2800" dirty="0"/>
          </a:p>
        </p:txBody>
      </p:sp>
      <p:sp>
        <p:nvSpPr>
          <p:cNvPr id="4" name="Slide Number Placeholder 3"/>
          <p:cNvSpPr>
            <a:spLocks noGrp="1"/>
          </p:cNvSpPr>
          <p:nvPr>
            <p:ph type="sldNum" sz="quarter" idx="12"/>
          </p:nvPr>
        </p:nvSpPr>
        <p:spPr/>
        <p:txBody>
          <a:bodyPr/>
          <a:lstStyle/>
          <a:p>
            <a:fld id="{401CF334-2D5C-4859-84A6-CA7E6E43FAEB}" type="slidenum">
              <a:rPr lang="en-US" smtClean="0"/>
              <a:t>14</a:t>
            </a:fld>
            <a:endParaRPr lang="en-US"/>
          </a:p>
        </p:txBody>
      </p:sp>
    </p:spTree>
    <p:extLst>
      <p:ext uri="{BB962C8B-B14F-4D97-AF65-F5344CB8AC3E}">
        <p14:creationId xmlns:p14="http://schemas.microsoft.com/office/powerpoint/2010/main" val="320841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Distressed Cemetery Fund (</a:t>
            </a:r>
            <a:r>
              <a:rPr lang="en-US" dirty="0" err="1"/>
              <a:t>con’t</a:t>
            </a:r>
            <a:r>
              <a:rPr lang="en-US" dirty="0"/>
              <a:t>)</a:t>
            </a:r>
          </a:p>
        </p:txBody>
      </p:sp>
      <p:sp>
        <p:nvSpPr>
          <p:cNvPr id="3" name="Content Placeholder 2"/>
          <p:cNvSpPr>
            <a:spLocks noGrp="1"/>
          </p:cNvSpPr>
          <p:nvPr>
            <p:ph idx="1"/>
          </p:nvPr>
        </p:nvSpPr>
        <p:spPr/>
        <p:txBody>
          <a:bodyPr>
            <a:normAutofit/>
          </a:bodyPr>
          <a:lstStyle/>
          <a:p>
            <a:r>
              <a:rPr lang="en-US" sz="2800" dirty="0"/>
              <a:t>Application package must include:</a:t>
            </a:r>
          </a:p>
          <a:p>
            <a:pPr lvl="1"/>
            <a:r>
              <a:rPr lang="en-US" sz="2800" dirty="0"/>
              <a:t>Completed and signed application (be specific for number of tombstones that need repair/reset, number of trees removed, type of equipment needed, type and size of fence, etc.).</a:t>
            </a:r>
          </a:p>
          <a:p>
            <a:pPr lvl="1"/>
            <a:r>
              <a:rPr lang="en-US" sz="2800" dirty="0"/>
              <a:t>Three written vendor quotes for each type of work/equipment (may be online quotes from vendor’s website).  Vendors must be given same information to provide comparable quotes. </a:t>
            </a:r>
          </a:p>
          <a:p>
            <a:pPr lvl="1"/>
            <a:r>
              <a:rPr lang="en-US" sz="2800" dirty="0"/>
              <a:t>Photos of area needing work or existing old equipment (if large area, only need a sample of photos to show needed work).</a:t>
            </a:r>
          </a:p>
        </p:txBody>
      </p:sp>
      <p:sp>
        <p:nvSpPr>
          <p:cNvPr id="4" name="Slide Number Placeholder 3"/>
          <p:cNvSpPr>
            <a:spLocks noGrp="1"/>
          </p:cNvSpPr>
          <p:nvPr>
            <p:ph type="sldNum" sz="quarter" idx="12"/>
          </p:nvPr>
        </p:nvSpPr>
        <p:spPr/>
        <p:txBody>
          <a:bodyPr/>
          <a:lstStyle/>
          <a:p>
            <a:fld id="{401CF334-2D5C-4859-84A6-CA7E6E43FAEB}" type="slidenum">
              <a:rPr lang="en-US" smtClean="0"/>
              <a:t>15</a:t>
            </a:fld>
            <a:endParaRPr lang="en-US"/>
          </a:p>
        </p:txBody>
      </p:sp>
    </p:spTree>
    <p:extLst>
      <p:ext uri="{BB962C8B-B14F-4D97-AF65-F5344CB8AC3E}">
        <p14:creationId xmlns:p14="http://schemas.microsoft.com/office/powerpoint/2010/main" val="303821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Distressed Cemetery Fund (</a:t>
            </a:r>
            <a:r>
              <a:rPr lang="en-US" dirty="0" err="1"/>
              <a:t>con’t</a:t>
            </a:r>
            <a:r>
              <a:rPr lang="en-US" dirty="0"/>
              <a:t>)</a:t>
            </a:r>
          </a:p>
        </p:txBody>
      </p:sp>
      <p:sp>
        <p:nvSpPr>
          <p:cNvPr id="3" name="Content Placeholder 2"/>
          <p:cNvSpPr>
            <a:spLocks noGrp="1"/>
          </p:cNvSpPr>
          <p:nvPr>
            <p:ph idx="1"/>
          </p:nvPr>
        </p:nvSpPr>
        <p:spPr/>
        <p:txBody>
          <a:bodyPr>
            <a:normAutofit lnSpcReduction="10000"/>
          </a:bodyPr>
          <a:lstStyle/>
          <a:p>
            <a:pPr lvl="1"/>
            <a:r>
              <a:rPr lang="en-US" sz="2800" dirty="0"/>
              <a:t>Recent income/expense report and bank statements for all accounts (e.g., operating, endowment, perpetual). Must include all cemetery assets and their value.</a:t>
            </a:r>
          </a:p>
          <a:p>
            <a:pPr lvl="1"/>
            <a:r>
              <a:rPr lang="en-US" sz="2800" dirty="0"/>
              <a:t>If using volunteer hours for match – list by project/year for past three years (e.g., date, weeded/trimmed 50 tombstones - 10 volunteers, total hours).  DPH Administrative Officer uses Independent Sector for hourly rate to calculate value of volunteer time.  It usually changes every March (</a:t>
            </a:r>
            <a:r>
              <a:rPr lang="en-US" sz="2800" dirty="0">
                <a:hlinkClick r:id="rId2"/>
              </a:rPr>
              <a:t>https://independentsector.org/resource/vovt_details/</a:t>
            </a:r>
            <a:r>
              <a:rPr lang="en-US" sz="2800" dirty="0"/>
              <a:t>)</a:t>
            </a:r>
          </a:p>
          <a:p>
            <a:pPr lvl="1"/>
            <a:r>
              <a:rPr lang="en-US" sz="2800" dirty="0"/>
              <a:t>Small scale map (can be </a:t>
            </a:r>
            <a:r>
              <a:rPr lang="en-US" sz="2800" dirty="0" err="1"/>
              <a:t>handdrawn</a:t>
            </a:r>
            <a:r>
              <a:rPr lang="en-US" sz="2800" dirty="0"/>
              <a:t>).</a:t>
            </a:r>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16</a:t>
            </a:fld>
            <a:endParaRPr lang="en-US"/>
          </a:p>
        </p:txBody>
      </p:sp>
    </p:spTree>
    <p:extLst>
      <p:ext uri="{BB962C8B-B14F-4D97-AF65-F5344CB8AC3E}">
        <p14:creationId xmlns:p14="http://schemas.microsoft.com/office/powerpoint/2010/main" val="357621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Distressed Cemetery Fund (</a:t>
            </a:r>
            <a:r>
              <a:rPr lang="en-US" dirty="0" err="1"/>
              <a:t>con’t</a:t>
            </a:r>
            <a:r>
              <a:rPr lang="en-US" dirty="0"/>
              <a:t>)</a:t>
            </a:r>
          </a:p>
        </p:txBody>
      </p:sp>
      <p:sp>
        <p:nvSpPr>
          <p:cNvPr id="3" name="Content Placeholder 2"/>
          <p:cNvSpPr>
            <a:spLocks noGrp="1"/>
          </p:cNvSpPr>
          <p:nvPr>
            <p:ph idx="1"/>
          </p:nvPr>
        </p:nvSpPr>
        <p:spPr/>
        <p:txBody>
          <a:bodyPr/>
          <a:lstStyle/>
          <a:p>
            <a:r>
              <a:rPr lang="en-US" sz="2800" dirty="0"/>
              <a:t>Applicant’s signature on the application is agreement to erect a sign with the cemetery name and telephone number if none exists and submit a written closeout report six months after receipt of the funds.  Sign doesn’t have to be fancy but must be visible to the public in case of emergency or to report vandalism.</a:t>
            </a:r>
          </a:p>
          <a:p>
            <a:r>
              <a:rPr lang="en-US" sz="2800" dirty="0"/>
              <a:t>Fillable financial application is on DPH’s website at </a:t>
            </a:r>
            <a:r>
              <a:rPr lang="en-US" sz="2800" dirty="0">
                <a:hlinkClick r:id="rId2"/>
              </a:rPr>
              <a:t>http://dhss.delaware.gov/dhss/dph/hp/DECB.html</a:t>
            </a:r>
            <a:r>
              <a:rPr lang="en-US" sz="2800" dirty="0"/>
              <a:t> or one can be emailed or mailed.</a:t>
            </a:r>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17</a:t>
            </a:fld>
            <a:endParaRPr lang="en-US"/>
          </a:p>
        </p:txBody>
      </p:sp>
    </p:spTree>
    <p:extLst>
      <p:ext uri="{BB962C8B-B14F-4D97-AF65-F5344CB8AC3E}">
        <p14:creationId xmlns:p14="http://schemas.microsoft.com/office/powerpoint/2010/main" val="381006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Theft or Vandalism</a:t>
            </a:r>
          </a:p>
        </p:txBody>
      </p:sp>
      <p:sp>
        <p:nvSpPr>
          <p:cNvPr id="3" name="Content Placeholder 2"/>
          <p:cNvSpPr>
            <a:spLocks noGrp="1"/>
          </p:cNvSpPr>
          <p:nvPr>
            <p:ph idx="1"/>
          </p:nvPr>
        </p:nvSpPr>
        <p:spPr/>
        <p:txBody>
          <a:bodyPr>
            <a:normAutofit/>
          </a:bodyPr>
          <a:lstStyle/>
          <a:p>
            <a:endParaRPr lang="en-US" sz="2800" dirty="0"/>
          </a:p>
          <a:p>
            <a:r>
              <a:rPr lang="en-US" sz="2800" dirty="0"/>
              <a:t>Call local police where cemetery is located.</a:t>
            </a:r>
          </a:p>
        </p:txBody>
      </p:sp>
      <p:sp>
        <p:nvSpPr>
          <p:cNvPr id="4" name="Slide Number Placeholder 3"/>
          <p:cNvSpPr>
            <a:spLocks noGrp="1"/>
          </p:cNvSpPr>
          <p:nvPr>
            <p:ph type="sldNum" sz="quarter" idx="12"/>
          </p:nvPr>
        </p:nvSpPr>
        <p:spPr/>
        <p:txBody>
          <a:bodyPr/>
          <a:lstStyle/>
          <a:p>
            <a:fld id="{401CF334-2D5C-4859-84A6-CA7E6E43FAEB}" type="slidenum">
              <a:rPr lang="en-US" smtClean="0"/>
              <a:t>18</a:t>
            </a:fld>
            <a:endParaRPr lang="en-US"/>
          </a:p>
        </p:txBody>
      </p:sp>
    </p:spTree>
    <p:extLst>
      <p:ext uri="{BB962C8B-B14F-4D97-AF65-F5344CB8AC3E}">
        <p14:creationId xmlns:p14="http://schemas.microsoft.com/office/powerpoint/2010/main" val="120430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Referral for Complaints</a:t>
            </a:r>
          </a:p>
        </p:txBody>
      </p:sp>
      <p:sp>
        <p:nvSpPr>
          <p:cNvPr id="3" name="Content Placeholder 2"/>
          <p:cNvSpPr>
            <a:spLocks noGrp="1"/>
          </p:cNvSpPr>
          <p:nvPr>
            <p:ph idx="1"/>
          </p:nvPr>
        </p:nvSpPr>
        <p:spPr/>
        <p:txBody>
          <a:bodyPr>
            <a:noAutofit/>
          </a:bodyPr>
          <a:lstStyle/>
          <a:p>
            <a:pPr>
              <a:spcBef>
                <a:spcPts val="0"/>
              </a:spcBef>
            </a:pPr>
            <a:r>
              <a:rPr lang="en-US" sz="2800" dirty="0"/>
              <a:t>Call County Office where cemetery is located for code violations.</a:t>
            </a:r>
          </a:p>
          <a:p>
            <a:pPr lvl="1">
              <a:spcBef>
                <a:spcPts val="0"/>
              </a:spcBef>
            </a:pPr>
            <a:r>
              <a:rPr lang="en-US" dirty="0"/>
              <a:t>New Castle Code Enforcement 302-395-5555</a:t>
            </a:r>
          </a:p>
          <a:p>
            <a:pPr lvl="1">
              <a:spcBef>
                <a:spcPts val="0"/>
              </a:spcBef>
            </a:pPr>
            <a:r>
              <a:rPr lang="en-US" dirty="0"/>
              <a:t>Kent Inspections and Enforcement 302-744-2451</a:t>
            </a:r>
          </a:p>
          <a:p>
            <a:pPr lvl="1">
              <a:spcBef>
                <a:spcPts val="0"/>
              </a:spcBef>
            </a:pPr>
            <a:r>
              <a:rPr lang="en-US" dirty="0"/>
              <a:t>Sussex Code Enforcement 302-855-7819</a:t>
            </a:r>
          </a:p>
          <a:p>
            <a:pPr marL="393192" lvl="1" indent="0">
              <a:spcBef>
                <a:spcPts val="0"/>
              </a:spcBef>
              <a:buNone/>
            </a:pPr>
            <a:endParaRPr lang="en-US" dirty="0"/>
          </a:p>
          <a:p>
            <a:pPr>
              <a:spcBef>
                <a:spcPts val="0"/>
              </a:spcBef>
            </a:pPr>
            <a:r>
              <a:rPr lang="en-US" sz="2800" dirty="0"/>
              <a:t>Delaware Department of Justice, Consumer Protection Unit</a:t>
            </a:r>
          </a:p>
          <a:p>
            <a:pPr lvl="1">
              <a:spcBef>
                <a:spcPts val="0"/>
              </a:spcBef>
            </a:pPr>
            <a:r>
              <a:rPr lang="en-US" sz="2800" dirty="0"/>
              <a:t>New Castle County 302-577-8600</a:t>
            </a:r>
          </a:p>
          <a:p>
            <a:pPr lvl="1">
              <a:spcBef>
                <a:spcPts val="0"/>
              </a:spcBef>
            </a:pPr>
            <a:r>
              <a:rPr lang="en-US" sz="2800" dirty="0"/>
              <a:t>Kent County 302-739-7641</a:t>
            </a:r>
          </a:p>
          <a:p>
            <a:pPr lvl="1">
              <a:spcBef>
                <a:spcPts val="0"/>
              </a:spcBef>
            </a:pPr>
            <a:r>
              <a:rPr lang="en-US" sz="2800" dirty="0"/>
              <a:t>Sussex County 302-856-5353</a:t>
            </a:r>
          </a:p>
          <a:p>
            <a:pPr lvl="1">
              <a:spcBef>
                <a:spcPts val="0"/>
              </a:spcBef>
            </a:pPr>
            <a:r>
              <a:rPr lang="en-US" sz="2800" dirty="0"/>
              <a:t>Toll-free Hotline 800-220-5424</a:t>
            </a:r>
          </a:p>
        </p:txBody>
      </p:sp>
      <p:sp>
        <p:nvSpPr>
          <p:cNvPr id="4" name="Slide Number Placeholder 3"/>
          <p:cNvSpPr>
            <a:spLocks noGrp="1"/>
          </p:cNvSpPr>
          <p:nvPr>
            <p:ph type="sldNum" sz="quarter" idx="12"/>
          </p:nvPr>
        </p:nvSpPr>
        <p:spPr/>
        <p:txBody>
          <a:bodyPr/>
          <a:lstStyle/>
          <a:p>
            <a:fld id="{401CF334-2D5C-4859-84A6-CA7E6E43FAEB}" type="slidenum">
              <a:rPr lang="en-US" smtClean="0"/>
              <a:t>19</a:t>
            </a:fld>
            <a:endParaRPr lang="en-US"/>
          </a:p>
        </p:txBody>
      </p:sp>
    </p:spTree>
    <p:extLst>
      <p:ext uri="{BB962C8B-B14F-4D97-AF65-F5344CB8AC3E}">
        <p14:creationId xmlns:p14="http://schemas.microsoft.com/office/powerpoint/2010/main" val="277433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29 Del. C., c. 79A</a:t>
            </a:r>
          </a:p>
        </p:txBody>
      </p:sp>
      <p:sp>
        <p:nvSpPr>
          <p:cNvPr id="2" name="Content Placeholder 1"/>
          <p:cNvSpPr>
            <a:spLocks noGrp="1"/>
          </p:cNvSpPr>
          <p:nvPr>
            <p:ph idx="1"/>
          </p:nvPr>
        </p:nvSpPr>
        <p:spPr>
          <a:xfrm>
            <a:off x="609600" y="1935480"/>
            <a:ext cx="10972800" cy="4437888"/>
          </a:xfrm>
        </p:spPr>
        <p:txBody>
          <a:bodyPr>
            <a:normAutofit/>
          </a:bodyPr>
          <a:lstStyle/>
          <a:p>
            <a:r>
              <a:rPr lang="en-US" sz="2800" dirty="0"/>
              <a:t>Law established July 1, 2009 in response to crisis at Riverview Cemetery, Wilmington</a:t>
            </a:r>
          </a:p>
          <a:p>
            <a:r>
              <a:rPr lang="en-US" sz="2800" dirty="0"/>
              <a:t>Law had three objectives</a:t>
            </a:r>
          </a:p>
          <a:p>
            <a:pPr lvl="1"/>
            <a:r>
              <a:rPr lang="en-US" sz="2800" dirty="0"/>
              <a:t>Registration requirement for all cemeteries with Division of Public Health (DPH).</a:t>
            </a:r>
          </a:p>
          <a:p>
            <a:pPr lvl="1"/>
            <a:r>
              <a:rPr lang="en-US" sz="2800" dirty="0"/>
              <a:t>Established Delaware Cemetery Board to administer Distressed Cemetery Fund.</a:t>
            </a:r>
          </a:p>
          <a:p>
            <a:pPr lvl="1"/>
            <a:r>
              <a:rPr lang="en-US" sz="2800" dirty="0"/>
              <a:t>Established mechanism to refer complaints from the public relating to cemeteries.</a:t>
            </a:r>
          </a:p>
        </p:txBody>
      </p:sp>
      <p:sp>
        <p:nvSpPr>
          <p:cNvPr id="4" name="Slide Number Placeholder 3"/>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Referral for Complaints (</a:t>
            </a:r>
            <a:r>
              <a:rPr lang="en-US" dirty="0" err="1"/>
              <a:t>con’t</a:t>
            </a:r>
            <a:r>
              <a:rPr lang="en-US" dirty="0"/>
              <a:t>)</a:t>
            </a:r>
          </a:p>
        </p:txBody>
      </p:sp>
      <p:sp>
        <p:nvSpPr>
          <p:cNvPr id="3" name="Content Placeholder 2"/>
          <p:cNvSpPr>
            <a:spLocks noGrp="1"/>
          </p:cNvSpPr>
          <p:nvPr>
            <p:ph idx="1"/>
          </p:nvPr>
        </p:nvSpPr>
        <p:spPr/>
        <p:txBody>
          <a:bodyPr/>
          <a:lstStyle/>
          <a:p>
            <a:pPr>
              <a:spcBef>
                <a:spcPts val="0"/>
              </a:spcBef>
            </a:pPr>
            <a:r>
              <a:rPr lang="en-US" sz="2800" dirty="0"/>
              <a:t>Better Business Bureau</a:t>
            </a:r>
          </a:p>
          <a:p>
            <a:pPr lvl="1">
              <a:spcBef>
                <a:spcPts val="0"/>
              </a:spcBef>
            </a:pPr>
            <a:r>
              <a:rPr lang="en-US" sz="2800" dirty="0"/>
              <a:t>302-221-5255</a:t>
            </a:r>
          </a:p>
          <a:p>
            <a:pPr>
              <a:spcBef>
                <a:spcPts val="0"/>
              </a:spcBef>
            </a:pPr>
            <a:r>
              <a:rPr lang="en-US" sz="2800" dirty="0"/>
              <a:t>International Cemetery, Cremation &amp; Funeral Association</a:t>
            </a:r>
            <a:br>
              <a:rPr lang="en-US" sz="2800" dirty="0"/>
            </a:br>
            <a:r>
              <a:rPr lang="en-US" sz="2800" dirty="0"/>
              <a:t>Cemetery (ICCFA) Consumer Service Council – Complaint Resolution Services</a:t>
            </a:r>
          </a:p>
          <a:p>
            <a:pPr lvl="1">
              <a:spcBef>
                <a:spcPts val="0"/>
              </a:spcBef>
            </a:pPr>
            <a:r>
              <a:rPr lang="en-US" sz="2800" dirty="0"/>
              <a:t>703-391-8400 </a:t>
            </a:r>
          </a:p>
          <a:p>
            <a:pPr lvl="1">
              <a:spcBef>
                <a:spcPts val="0"/>
              </a:spcBef>
            </a:pPr>
            <a:r>
              <a:rPr lang="en-US" sz="2800" dirty="0"/>
              <a:t>Toll-free 800-645-7700</a:t>
            </a:r>
            <a:endParaRPr lang="en-US" sz="2800" b="1"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20</a:t>
            </a:fld>
            <a:endParaRPr lang="en-US"/>
          </a:p>
        </p:txBody>
      </p:sp>
    </p:spTree>
    <p:extLst>
      <p:ext uri="{BB962C8B-B14F-4D97-AF65-F5344CB8AC3E}">
        <p14:creationId xmlns:p14="http://schemas.microsoft.com/office/powerpoint/2010/main" val="283028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House Bill 476</a:t>
            </a:r>
          </a:p>
        </p:txBody>
      </p:sp>
      <p:sp>
        <p:nvSpPr>
          <p:cNvPr id="3" name="Content Placeholder 2"/>
          <p:cNvSpPr>
            <a:spLocks noGrp="1"/>
          </p:cNvSpPr>
          <p:nvPr>
            <p:ph idx="1"/>
          </p:nvPr>
        </p:nvSpPr>
        <p:spPr/>
        <p:txBody>
          <a:bodyPr>
            <a:normAutofit fontScale="92500" lnSpcReduction="20000"/>
          </a:bodyPr>
          <a:lstStyle/>
          <a:p>
            <a:r>
              <a:rPr lang="en-US" dirty="0"/>
              <a:t>Primary Sponsor - Rep. Trey Paradee - in response to cemetery issues.</a:t>
            </a:r>
          </a:p>
          <a:p>
            <a:r>
              <a:rPr lang="en-US" dirty="0"/>
              <a:t>Signed by Governor on August 28, 2018.</a:t>
            </a:r>
          </a:p>
          <a:p>
            <a:r>
              <a:rPr lang="en-US" dirty="0"/>
              <a:t>9 </a:t>
            </a:r>
            <a:r>
              <a:rPr lang="en-US" i="1" dirty="0"/>
              <a:t>Del</a:t>
            </a:r>
            <a:r>
              <a:rPr lang="en-US" dirty="0"/>
              <a:t>. </a:t>
            </a:r>
            <a:r>
              <a:rPr lang="en-US" i="1" dirty="0"/>
              <a:t>C</a:t>
            </a:r>
            <a:r>
              <a:rPr lang="en-US" dirty="0"/>
              <a:t>., Counties, Part I - Added Chapter 10 – </a:t>
            </a:r>
            <a:r>
              <a:rPr lang="en-US" b="1" dirty="0"/>
              <a:t>For-Profit</a:t>
            </a:r>
            <a:r>
              <a:rPr lang="en-US" dirty="0"/>
              <a:t> Cemeteries</a:t>
            </a:r>
          </a:p>
          <a:p>
            <a:pPr lvl="1"/>
            <a:r>
              <a:rPr lang="en-US" dirty="0"/>
              <a:t>Section 1001 - Purpose:  To prevent deterioration of for-profit cemeteries and to give each county power to enforce maintenance regulations and penalties for failure to follow regulations.</a:t>
            </a:r>
          </a:p>
          <a:p>
            <a:pPr lvl="1"/>
            <a:r>
              <a:rPr lang="en-US" dirty="0"/>
              <a:t>Section 1002 - Definitions</a:t>
            </a:r>
          </a:p>
          <a:p>
            <a:pPr lvl="1"/>
            <a:r>
              <a:rPr lang="en-US" dirty="0"/>
              <a:t>Section 1003 (a) – Gives each county authority to establish regulations for cemetery maintenance and lists types of maintenance.</a:t>
            </a:r>
          </a:p>
          <a:p>
            <a:pPr lvl="1"/>
            <a:r>
              <a:rPr lang="en-US" dirty="0"/>
              <a:t>Section 1003 (b) - Does not require specific topography, structures or other cemetery-related items on the property.</a:t>
            </a:r>
          </a:p>
          <a:p>
            <a:pPr lvl="1"/>
            <a:r>
              <a:rPr lang="en-US" dirty="0"/>
              <a:t>Section 1003 (c) – Does not apply to areas in a cemetery that are established and intended to be in a natural condition.</a:t>
            </a:r>
          </a:p>
          <a:p>
            <a:pPr lvl="2"/>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21</a:t>
            </a:fld>
            <a:endParaRPr lang="en-US"/>
          </a:p>
        </p:txBody>
      </p:sp>
    </p:spTree>
    <p:extLst>
      <p:ext uri="{BB962C8B-B14F-4D97-AF65-F5344CB8AC3E}">
        <p14:creationId xmlns:p14="http://schemas.microsoft.com/office/powerpoint/2010/main" val="368954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 Bill 476 (</a:t>
            </a:r>
            <a:r>
              <a:rPr lang="en-US" dirty="0" err="1"/>
              <a:t>con’t</a:t>
            </a:r>
            <a:r>
              <a:rPr lang="en-US" dirty="0"/>
              <a:t>)</a:t>
            </a:r>
          </a:p>
        </p:txBody>
      </p:sp>
      <p:sp>
        <p:nvSpPr>
          <p:cNvPr id="3" name="Content Placeholder 2"/>
          <p:cNvSpPr>
            <a:spLocks noGrp="1"/>
          </p:cNvSpPr>
          <p:nvPr>
            <p:ph idx="1"/>
          </p:nvPr>
        </p:nvSpPr>
        <p:spPr/>
        <p:txBody>
          <a:bodyPr>
            <a:normAutofit fontScale="92500"/>
          </a:bodyPr>
          <a:lstStyle/>
          <a:p>
            <a:pPr lvl="1"/>
            <a:r>
              <a:rPr lang="en-US" dirty="0"/>
              <a:t>Section 1003 (d) – Does not apply to sections that do not include burial lots sold, transferred, or for sale with perpetual care.</a:t>
            </a:r>
          </a:p>
          <a:p>
            <a:pPr lvl="1"/>
            <a:r>
              <a:rPr lang="en-US" dirty="0"/>
              <a:t>Section 1003 (e) – Requires for-profits to maintain written minimum standards for cemetery maintenance that conform with the county regulations or may exceed the recommended maintenance requirements listed in §1003 (a), (1) - (10).</a:t>
            </a:r>
          </a:p>
          <a:p>
            <a:pPr lvl="1"/>
            <a:r>
              <a:rPr lang="en-US" dirty="0"/>
              <a:t>Section 1003 (f) – Consumers should be furnished a copy of the maintenance standards </a:t>
            </a:r>
            <a:r>
              <a:rPr lang="en-US" i="1" dirty="0"/>
              <a:t>prior</a:t>
            </a:r>
            <a:r>
              <a:rPr lang="en-US" dirty="0"/>
              <a:t> to settlement on a burial lot(s).</a:t>
            </a:r>
          </a:p>
          <a:p>
            <a:pPr lvl="1"/>
            <a:r>
              <a:rPr lang="en-US" dirty="0"/>
              <a:t>Section 1003 (g) – Written copy of maintenance standards required to be on file at the cemetery office and be made available </a:t>
            </a:r>
            <a:r>
              <a:rPr lang="en-US" i="1" dirty="0"/>
              <a:t>within</a:t>
            </a:r>
            <a:r>
              <a:rPr lang="en-US" dirty="0"/>
              <a:t> 30 days upon request.</a:t>
            </a:r>
          </a:p>
          <a:p>
            <a:pPr lvl="1"/>
            <a:r>
              <a:rPr lang="en-US" dirty="0"/>
              <a:t>Section 1003 (h) – Each county may impose penalties if maintenance regulations are not followed.</a:t>
            </a:r>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22</a:t>
            </a:fld>
            <a:endParaRPr lang="en-US"/>
          </a:p>
        </p:txBody>
      </p:sp>
    </p:spTree>
    <p:extLst>
      <p:ext uri="{BB962C8B-B14F-4D97-AF65-F5344CB8AC3E}">
        <p14:creationId xmlns:p14="http://schemas.microsoft.com/office/powerpoint/2010/main" val="10222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D92A-3580-4283-A1C2-CA8830531184}"/>
              </a:ext>
            </a:extLst>
          </p:cNvPr>
          <p:cNvSpPr>
            <a:spLocks noGrp="1"/>
          </p:cNvSpPr>
          <p:nvPr>
            <p:ph type="title"/>
          </p:nvPr>
        </p:nvSpPr>
        <p:spPr/>
        <p:txBody>
          <a:bodyPr/>
          <a:lstStyle/>
          <a:p>
            <a:r>
              <a:rPr lang="en-US" dirty="0"/>
              <a:t>Proposed House Bill 165</a:t>
            </a:r>
          </a:p>
        </p:txBody>
      </p:sp>
      <p:sp>
        <p:nvSpPr>
          <p:cNvPr id="3" name="Content Placeholder 2">
            <a:extLst>
              <a:ext uri="{FF2B5EF4-FFF2-40B4-BE49-F238E27FC236}">
                <a16:creationId xmlns:a16="http://schemas.microsoft.com/office/drawing/2014/main" id="{D8693ECB-AF31-43B4-A6DD-C1391B81356E}"/>
              </a:ext>
            </a:extLst>
          </p:cNvPr>
          <p:cNvSpPr>
            <a:spLocks noGrp="1"/>
          </p:cNvSpPr>
          <p:nvPr>
            <p:ph idx="1"/>
          </p:nvPr>
        </p:nvSpPr>
        <p:spPr/>
        <p:txBody>
          <a:bodyPr/>
          <a:lstStyle/>
          <a:p>
            <a:r>
              <a:rPr lang="en-US" dirty="0"/>
              <a:t>Proposed House Bill </a:t>
            </a:r>
            <a:r>
              <a:rPr lang="en-US" dirty="0">
                <a:effectLst/>
                <a:ea typeface="Calibri" panose="020F0502020204030204" pitchFamily="34" charset="0"/>
              </a:rPr>
              <a:t>165 will add “natural organic reduction” to the definitions in the Board’s legislation, under 16 Del. C., c. 79A, § 7902A.</a:t>
            </a:r>
          </a:p>
          <a:p>
            <a:r>
              <a:rPr lang="en-US" dirty="0"/>
              <a:t>Proposed legislation is still in House Committee.</a:t>
            </a:r>
          </a:p>
        </p:txBody>
      </p:sp>
      <p:sp>
        <p:nvSpPr>
          <p:cNvPr id="4" name="Slide Number Placeholder 3">
            <a:extLst>
              <a:ext uri="{FF2B5EF4-FFF2-40B4-BE49-F238E27FC236}">
                <a16:creationId xmlns:a16="http://schemas.microsoft.com/office/drawing/2014/main" id="{7F8BC8C0-5A40-4BF0-BBA6-82CCAA3F4B25}"/>
              </a:ext>
            </a:extLst>
          </p:cNvPr>
          <p:cNvSpPr>
            <a:spLocks noGrp="1"/>
          </p:cNvSpPr>
          <p:nvPr>
            <p:ph type="sldNum" sz="quarter" idx="12"/>
          </p:nvPr>
        </p:nvSpPr>
        <p:spPr/>
        <p:txBody>
          <a:bodyPr/>
          <a:lstStyle/>
          <a:p>
            <a:fld id="{401CF334-2D5C-4859-84A6-CA7E6E43FAEB}" type="slidenum">
              <a:rPr lang="en-US" smtClean="0"/>
              <a:t>23</a:t>
            </a:fld>
            <a:endParaRPr lang="en-US"/>
          </a:p>
        </p:txBody>
      </p:sp>
    </p:spTree>
    <p:extLst>
      <p:ext uri="{BB962C8B-B14F-4D97-AF65-F5344CB8AC3E}">
        <p14:creationId xmlns:p14="http://schemas.microsoft.com/office/powerpoint/2010/main" val="331618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Contact for Board</a:t>
            </a:r>
          </a:p>
        </p:txBody>
      </p:sp>
      <p:sp>
        <p:nvSpPr>
          <p:cNvPr id="3" name="Content Placeholder 2"/>
          <p:cNvSpPr>
            <a:spLocks noGrp="1"/>
          </p:cNvSpPr>
          <p:nvPr>
            <p:ph idx="1"/>
          </p:nvPr>
        </p:nvSpPr>
        <p:spPr/>
        <p:txBody>
          <a:bodyPr>
            <a:normAutofit fontScale="92500" lnSpcReduction="10000"/>
          </a:bodyPr>
          <a:lstStyle/>
          <a:p>
            <a:pPr marL="393192" lvl="1" indent="0">
              <a:buNone/>
            </a:pPr>
            <a:endParaRPr lang="en-US" sz="2800" dirty="0"/>
          </a:p>
          <a:p>
            <a:pPr marL="393192" lvl="1" indent="0">
              <a:lnSpc>
                <a:spcPct val="110000"/>
              </a:lnSpc>
              <a:spcBef>
                <a:spcPts val="0"/>
              </a:spcBef>
              <a:buNone/>
            </a:pPr>
            <a:r>
              <a:rPr lang="en-US" sz="2800" dirty="0"/>
              <a:t>Candace Casto</a:t>
            </a:r>
          </a:p>
          <a:p>
            <a:pPr marL="393192" lvl="1" indent="0">
              <a:lnSpc>
                <a:spcPct val="110000"/>
              </a:lnSpc>
              <a:spcBef>
                <a:spcPts val="0"/>
              </a:spcBef>
              <a:buNone/>
            </a:pPr>
            <a:r>
              <a:rPr lang="en-US" sz="2800" dirty="0"/>
              <a:t>DPH, Health Statistics Center</a:t>
            </a:r>
          </a:p>
          <a:p>
            <a:pPr marL="393192" lvl="1" indent="0">
              <a:lnSpc>
                <a:spcPct val="110000"/>
              </a:lnSpc>
              <a:spcBef>
                <a:spcPts val="0"/>
              </a:spcBef>
              <a:buNone/>
            </a:pPr>
            <a:r>
              <a:rPr lang="en-US" sz="2800" dirty="0"/>
              <a:t>Jesse Cooper </a:t>
            </a:r>
            <a:r>
              <a:rPr lang="en-US" sz="2800" dirty="0" err="1"/>
              <a:t>Bldg</a:t>
            </a:r>
            <a:r>
              <a:rPr lang="en-US" sz="2800" dirty="0"/>
              <a:t>, 2</a:t>
            </a:r>
            <a:r>
              <a:rPr lang="en-US" sz="2800" baseline="30000" dirty="0"/>
              <a:t>nd</a:t>
            </a:r>
            <a:r>
              <a:rPr lang="en-US" sz="2800" dirty="0"/>
              <a:t> fl.</a:t>
            </a:r>
          </a:p>
          <a:p>
            <a:pPr marL="393192" lvl="1" indent="0">
              <a:lnSpc>
                <a:spcPct val="110000"/>
              </a:lnSpc>
              <a:spcBef>
                <a:spcPts val="0"/>
              </a:spcBef>
              <a:buNone/>
            </a:pPr>
            <a:r>
              <a:rPr lang="en-US" sz="2800" dirty="0"/>
              <a:t>417 Federal St.</a:t>
            </a:r>
          </a:p>
          <a:p>
            <a:pPr marL="393192" lvl="1" indent="0">
              <a:lnSpc>
                <a:spcPct val="110000"/>
              </a:lnSpc>
              <a:spcBef>
                <a:spcPts val="0"/>
              </a:spcBef>
              <a:buNone/>
            </a:pPr>
            <a:r>
              <a:rPr lang="en-US" sz="2800" dirty="0"/>
              <a:t>Dover, DE  19901</a:t>
            </a:r>
          </a:p>
          <a:p>
            <a:pPr marL="393192" lvl="1" indent="0">
              <a:lnSpc>
                <a:spcPct val="110000"/>
              </a:lnSpc>
              <a:spcBef>
                <a:spcPts val="0"/>
              </a:spcBef>
              <a:buNone/>
            </a:pPr>
            <a:endParaRPr lang="en-US" sz="2800" dirty="0"/>
          </a:p>
          <a:p>
            <a:pPr marL="393192" lvl="1" indent="0">
              <a:lnSpc>
                <a:spcPct val="110000"/>
              </a:lnSpc>
              <a:spcBef>
                <a:spcPts val="0"/>
              </a:spcBef>
              <a:buNone/>
            </a:pPr>
            <a:r>
              <a:rPr lang="en-US" sz="2800" dirty="0">
                <a:hlinkClick r:id="rId2"/>
              </a:rPr>
              <a:t>candace.casto@</a:t>
            </a:r>
            <a:r>
              <a:rPr lang="en-US" sz="2800" dirty="0">
                <a:solidFill>
                  <a:srgbClr val="00B050"/>
                </a:solidFill>
                <a:hlinkClick r:id="rId2"/>
              </a:rPr>
              <a:t>delaware.gov</a:t>
            </a:r>
            <a:endParaRPr lang="en-US" sz="2800" dirty="0">
              <a:solidFill>
                <a:srgbClr val="00B050"/>
              </a:solidFill>
            </a:endParaRPr>
          </a:p>
          <a:p>
            <a:pPr marL="393192" lvl="1" indent="0">
              <a:lnSpc>
                <a:spcPct val="110000"/>
              </a:lnSpc>
              <a:spcBef>
                <a:spcPts val="0"/>
              </a:spcBef>
              <a:buNone/>
            </a:pPr>
            <a:endParaRPr lang="en-US" sz="2800" dirty="0"/>
          </a:p>
          <a:p>
            <a:pPr marL="393192" lvl="1" indent="0">
              <a:lnSpc>
                <a:spcPct val="110000"/>
              </a:lnSpc>
              <a:spcBef>
                <a:spcPts val="0"/>
              </a:spcBef>
              <a:buNone/>
            </a:pPr>
            <a:r>
              <a:rPr lang="en-US" sz="2800" dirty="0"/>
              <a:t>302-744-4763</a:t>
            </a:r>
          </a:p>
          <a:p>
            <a:endParaRPr lang="en-US" sz="2400" dirty="0"/>
          </a:p>
        </p:txBody>
      </p:sp>
      <p:sp>
        <p:nvSpPr>
          <p:cNvPr id="4" name="Slide Number Placeholder 3"/>
          <p:cNvSpPr>
            <a:spLocks noGrp="1"/>
          </p:cNvSpPr>
          <p:nvPr>
            <p:ph type="sldNum" sz="quarter" idx="12"/>
          </p:nvPr>
        </p:nvSpPr>
        <p:spPr/>
        <p:txBody>
          <a:bodyPr/>
          <a:lstStyle/>
          <a:p>
            <a:fld id="{401CF334-2D5C-4859-84A6-CA7E6E43FAEB}" type="slidenum">
              <a:rPr lang="en-US" smtClean="0"/>
              <a:t>24</a:t>
            </a:fld>
            <a:endParaRPr lang="en-US"/>
          </a:p>
        </p:txBody>
      </p:sp>
    </p:spTree>
    <p:extLst>
      <p:ext uri="{BB962C8B-B14F-4D97-AF65-F5344CB8AC3E}">
        <p14:creationId xmlns:p14="http://schemas.microsoft.com/office/powerpoint/2010/main" val="150441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br>
              <a:rPr lang="en-US" dirty="0"/>
            </a:br>
            <a:r>
              <a:rPr lang="en-US" sz="5600" dirty="0"/>
              <a:t>Registration Requirement</a:t>
            </a:r>
          </a:p>
        </p:txBody>
      </p:sp>
      <p:sp>
        <p:nvSpPr>
          <p:cNvPr id="2" name="Content Placeholder 1"/>
          <p:cNvSpPr>
            <a:spLocks noGrp="1"/>
          </p:cNvSpPr>
          <p:nvPr>
            <p:ph idx="1"/>
          </p:nvPr>
        </p:nvSpPr>
        <p:spPr/>
        <p:txBody>
          <a:bodyPr>
            <a:normAutofit/>
          </a:bodyPr>
          <a:lstStyle/>
          <a:p>
            <a:pPr lvl="1">
              <a:spcBef>
                <a:spcPts val="0"/>
              </a:spcBef>
            </a:pPr>
            <a:r>
              <a:rPr lang="en-US" sz="2800" dirty="0"/>
              <a:t>29 Del. C., § 7906A</a:t>
            </a:r>
          </a:p>
          <a:p>
            <a:pPr marL="393192" lvl="1" indent="0">
              <a:spcBef>
                <a:spcPts val="0"/>
              </a:spcBef>
              <a:buNone/>
            </a:pPr>
            <a:endParaRPr lang="en-US" sz="2800" dirty="0"/>
          </a:p>
          <a:p>
            <a:pPr lvl="2">
              <a:spcBef>
                <a:spcPts val="0"/>
              </a:spcBef>
            </a:pPr>
            <a:r>
              <a:rPr lang="en-US" sz="2800" dirty="0"/>
              <a:t>Registration required every five years or upon change in ownership; renewal notices sent from DPH.</a:t>
            </a:r>
          </a:p>
          <a:p>
            <a:pPr lvl="2">
              <a:spcBef>
                <a:spcPts val="0"/>
              </a:spcBef>
            </a:pPr>
            <a:r>
              <a:rPr lang="en-US" sz="2800" dirty="0"/>
              <a:t>Registration fee - $10 (nonrefundable check or money order); </a:t>
            </a:r>
            <a:r>
              <a:rPr lang="en-US" sz="2800" i="1" dirty="0"/>
              <a:t>payable to State of Delaware</a:t>
            </a:r>
            <a:r>
              <a:rPr lang="en-US" sz="2800" dirty="0"/>
              <a:t>.</a:t>
            </a:r>
          </a:p>
          <a:p>
            <a:pPr lvl="2">
              <a:spcBef>
                <a:spcPts val="0"/>
              </a:spcBef>
            </a:pPr>
            <a:r>
              <a:rPr lang="en-US" sz="2800" dirty="0"/>
              <a:t>Owner must register cemetery or volunteer may register an abandoned cemetery with owner’s approval.</a:t>
            </a:r>
          </a:p>
        </p:txBody>
      </p:sp>
      <p:sp>
        <p:nvSpPr>
          <p:cNvPr id="4" name="Slide Number Placeholder 3"/>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a:t>
            </a:r>
            <a:r>
              <a:rPr lang="en-US" sz="5400" dirty="0"/>
              <a:t> Requirement (</a:t>
            </a:r>
            <a:r>
              <a:rPr lang="en-US" sz="5400" dirty="0" err="1"/>
              <a:t>con’t</a:t>
            </a:r>
            <a:r>
              <a:rPr lang="en-US" sz="5400" dirty="0"/>
              <a:t>)</a:t>
            </a:r>
            <a:endParaRPr lang="en-US" dirty="0"/>
          </a:p>
        </p:txBody>
      </p:sp>
      <p:sp>
        <p:nvSpPr>
          <p:cNvPr id="3" name="Content Placeholder 2"/>
          <p:cNvSpPr>
            <a:spLocks noGrp="1"/>
          </p:cNvSpPr>
          <p:nvPr>
            <p:ph idx="1"/>
          </p:nvPr>
        </p:nvSpPr>
        <p:spPr/>
        <p:txBody>
          <a:bodyPr>
            <a:normAutofit fontScale="92500" lnSpcReduction="10000"/>
          </a:bodyPr>
          <a:lstStyle/>
          <a:p>
            <a:pPr>
              <a:spcBef>
                <a:spcPts val="0"/>
              </a:spcBef>
            </a:pPr>
            <a:r>
              <a:rPr lang="en-US" sz="2800" dirty="0"/>
              <a:t>Currently have 265 registered cemeteries. </a:t>
            </a:r>
          </a:p>
          <a:p>
            <a:pPr>
              <a:spcBef>
                <a:spcPts val="0"/>
              </a:spcBef>
            </a:pPr>
            <a:endParaRPr lang="en-US" sz="2800" dirty="0"/>
          </a:p>
          <a:p>
            <a:pPr lvl="1">
              <a:spcBef>
                <a:spcPts val="0"/>
              </a:spcBef>
            </a:pPr>
            <a:r>
              <a:rPr lang="en-US" sz="2800" dirty="0"/>
              <a:t>New Castle County - 81</a:t>
            </a:r>
          </a:p>
          <a:p>
            <a:pPr lvl="1">
              <a:spcBef>
                <a:spcPts val="0"/>
              </a:spcBef>
            </a:pPr>
            <a:r>
              <a:rPr lang="en-US" sz="2800" dirty="0"/>
              <a:t>Kent County </a:t>
            </a:r>
            <a:r>
              <a:rPr lang="en-US" sz="2800"/>
              <a:t>- 44</a:t>
            </a:r>
            <a:endParaRPr lang="en-US" sz="2800" dirty="0"/>
          </a:p>
          <a:p>
            <a:pPr lvl="1">
              <a:spcBef>
                <a:spcPts val="0"/>
              </a:spcBef>
            </a:pPr>
            <a:r>
              <a:rPr lang="en-US" sz="2800" dirty="0"/>
              <a:t>Sussex County – 140</a:t>
            </a:r>
          </a:p>
          <a:p>
            <a:pPr marL="393192" lvl="1" indent="0">
              <a:spcBef>
                <a:spcPts val="0"/>
              </a:spcBef>
              <a:buNone/>
            </a:pPr>
            <a:endParaRPr lang="en-US" sz="2800" dirty="0"/>
          </a:p>
          <a:p>
            <a:pPr>
              <a:spcBef>
                <a:spcPts val="0"/>
              </a:spcBef>
            </a:pPr>
            <a:r>
              <a:rPr lang="en-US" sz="2800" dirty="0"/>
              <a:t>Fillable registration form is on DPH’s website at </a:t>
            </a:r>
            <a:r>
              <a:rPr lang="en-US" sz="2800" dirty="0">
                <a:hlinkClick r:id="rId2"/>
              </a:rPr>
              <a:t>http://dhss.delaware.gov/dhss/dph/hp/DECB.html</a:t>
            </a:r>
            <a:r>
              <a:rPr lang="en-US" sz="2800" dirty="0"/>
              <a:t>.</a:t>
            </a:r>
          </a:p>
          <a:p>
            <a:pPr marL="0" indent="0">
              <a:spcBef>
                <a:spcPts val="0"/>
              </a:spcBef>
              <a:buNone/>
            </a:pPr>
            <a:endParaRPr lang="en-US" sz="2800" dirty="0"/>
          </a:p>
          <a:p>
            <a:pPr>
              <a:spcBef>
                <a:spcPts val="0"/>
              </a:spcBef>
            </a:pPr>
            <a:r>
              <a:rPr lang="en-US" sz="2800" dirty="0"/>
              <a:t>Most Delaware cemeteries are small nonprofits operated by aging volunteers.</a:t>
            </a:r>
            <a:endParaRPr lang="en-US" dirty="0"/>
          </a:p>
          <a:p>
            <a:endParaRPr lang="en-US" sz="2800" dirty="0"/>
          </a:p>
          <a:p>
            <a:pPr marL="0" indent="0">
              <a:buNone/>
            </a:pPr>
            <a:endParaRPr lang="en-US" sz="2800" dirty="0"/>
          </a:p>
          <a:p>
            <a:endParaRPr lang="en-US" sz="2800" dirty="0"/>
          </a:p>
          <a:p>
            <a:pPr marL="393192" lvl="1" indent="0">
              <a:buNone/>
            </a:pPr>
            <a:endParaRPr lang="en-US" sz="2800" dirty="0"/>
          </a:p>
        </p:txBody>
      </p:sp>
      <p:sp>
        <p:nvSpPr>
          <p:cNvPr id="4" name="Slide Number Placeholder 3"/>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2283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a:t>
            </a:r>
            <a:r>
              <a:rPr lang="en-US" sz="4800" dirty="0"/>
              <a:t> Requirement (</a:t>
            </a:r>
            <a:r>
              <a:rPr lang="en-US" sz="4800" dirty="0" err="1"/>
              <a:t>con’t</a:t>
            </a:r>
            <a:r>
              <a:rPr lang="en-US" sz="4800" dirty="0"/>
              <a:t>)</a:t>
            </a:r>
            <a:endParaRPr lang="en-US" dirty="0"/>
          </a:p>
        </p:txBody>
      </p:sp>
      <p:sp>
        <p:nvSpPr>
          <p:cNvPr id="3" name="Content Placeholder 2"/>
          <p:cNvSpPr>
            <a:spLocks noGrp="1"/>
          </p:cNvSpPr>
          <p:nvPr>
            <p:ph idx="1"/>
          </p:nvPr>
        </p:nvSpPr>
        <p:spPr/>
        <p:txBody>
          <a:bodyPr>
            <a:normAutofit fontScale="25000" lnSpcReduction="20000"/>
          </a:bodyPr>
          <a:lstStyle/>
          <a:p>
            <a:pPr>
              <a:lnSpc>
                <a:spcPct val="120000"/>
              </a:lnSpc>
              <a:spcBef>
                <a:spcPts val="0"/>
              </a:spcBef>
            </a:pPr>
            <a:r>
              <a:rPr lang="en-US" sz="11200" dirty="0"/>
              <a:t>Send registration form and payment to:</a:t>
            </a:r>
          </a:p>
          <a:p>
            <a:pPr marL="393192" lvl="1" indent="0">
              <a:lnSpc>
                <a:spcPct val="120000"/>
              </a:lnSpc>
              <a:spcBef>
                <a:spcPts val="0"/>
              </a:spcBef>
              <a:buNone/>
            </a:pPr>
            <a:r>
              <a:rPr lang="en-US" sz="11200" dirty="0"/>
              <a:t>	</a:t>
            </a:r>
          </a:p>
          <a:p>
            <a:pPr marL="393192" lvl="1" indent="0">
              <a:lnSpc>
                <a:spcPct val="120000"/>
              </a:lnSpc>
              <a:spcBef>
                <a:spcPts val="0"/>
              </a:spcBef>
              <a:buNone/>
            </a:pPr>
            <a:r>
              <a:rPr lang="en-US" sz="11200" dirty="0"/>
              <a:t>	Candace Casto</a:t>
            </a:r>
          </a:p>
          <a:p>
            <a:pPr marL="667512" lvl="2" indent="0">
              <a:lnSpc>
                <a:spcPct val="120000"/>
              </a:lnSpc>
              <a:spcBef>
                <a:spcPts val="0"/>
              </a:spcBef>
              <a:buNone/>
            </a:pPr>
            <a:r>
              <a:rPr lang="en-US" sz="11200" dirty="0"/>
              <a:t>	DPH, Health Statistics Center</a:t>
            </a:r>
          </a:p>
          <a:p>
            <a:pPr marL="667512" lvl="2" indent="0">
              <a:lnSpc>
                <a:spcPct val="120000"/>
              </a:lnSpc>
              <a:spcBef>
                <a:spcPts val="0"/>
              </a:spcBef>
              <a:buNone/>
            </a:pPr>
            <a:r>
              <a:rPr lang="en-US" sz="11200" dirty="0"/>
              <a:t>	Jesse Cooper </a:t>
            </a:r>
            <a:r>
              <a:rPr lang="en-US" sz="11200" dirty="0" err="1"/>
              <a:t>Bldg</a:t>
            </a:r>
            <a:r>
              <a:rPr lang="en-US" sz="11200" dirty="0"/>
              <a:t>, 2</a:t>
            </a:r>
            <a:r>
              <a:rPr lang="en-US" sz="11200" baseline="30000" dirty="0"/>
              <a:t>nd</a:t>
            </a:r>
            <a:r>
              <a:rPr lang="en-US" sz="11200" dirty="0"/>
              <a:t> fl.</a:t>
            </a:r>
          </a:p>
          <a:p>
            <a:pPr marL="667512" lvl="2" indent="0">
              <a:lnSpc>
                <a:spcPct val="120000"/>
              </a:lnSpc>
              <a:spcBef>
                <a:spcPts val="0"/>
              </a:spcBef>
              <a:buNone/>
            </a:pPr>
            <a:r>
              <a:rPr lang="en-US" sz="11200" dirty="0"/>
              <a:t>	417 Federal St.</a:t>
            </a:r>
          </a:p>
          <a:p>
            <a:pPr marL="667512" lvl="2" indent="0">
              <a:lnSpc>
                <a:spcPct val="120000"/>
              </a:lnSpc>
              <a:spcBef>
                <a:spcPts val="0"/>
              </a:spcBef>
              <a:buNone/>
            </a:pPr>
            <a:r>
              <a:rPr lang="en-US" sz="11200" dirty="0"/>
              <a:t>	Dover, DE  19901</a:t>
            </a:r>
          </a:p>
          <a:p>
            <a:pPr marL="667512" lvl="2" indent="0">
              <a:lnSpc>
                <a:spcPct val="120000"/>
              </a:lnSpc>
              <a:spcBef>
                <a:spcPts val="0"/>
              </a:spcBef>
              <a:buNone/>
            </a:pPr>
            <a:endParaRPr lang="en-US" sz="11200" dirty="0"/>
          </a:p>
          <a:p>
            <a:pPr>
              <a:lnSpc>
                <a:spcPct val="120000"/>
              </a:lnSpc>
              <a:spcBef>
                <a:spcPts val="0"/>
              </a:spcBef>
            </a:pPr>
            <a:r>
              <a:rPr lang="en-US" sz="11200" dirty="0"/>
              <a:t>Need your help getting word out about registration requirement so more cemeteries can get help from Distressed Cemetery Fund.</a:t>
            </a:r>
            <a:r>
              <a:rPr lang="en-US" sz="9600" dirty="0"/>
              <a:t> </a:t>
            </a:r>
          </a:p>
          <a:p>
            <a:endParaRPr lang="en-US" sz="11200"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22516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Delaware Cemetery Board</a:t>
            </a:r>
          </a:p>
        </p:txBody>
      </p:sp>
      <p:sp>
        <p:nvSpPr>
          <p:cNvPr id="2" name="Content Placeholder 1"/>
          <p:cNvSpPr>
            <a:spLocks noGrp="1"/>
          </p:cNvSpPr>
          <p:nvPr>
            <p:ph idx="1"/>
          </p:nvPr>
        </p:nvSpPr>
        <p:spPr/>
        <p:txBody>
          <a:bodyPr>
            <a:noAutofit/>
          </a:bodyPr>
          <a:lstStyle/>
          <a:p>
            <a:r>
              <a:rPr lang="en-US" sz="2800" dirty="0"/>
              <a:t>Appointed by Department of Health and Social Services Cabinet Secretary.</a:t>
            </a:r>
          </a:p>
          <a:p>
            <a:r>
              <a:rPr lang="en-US" sz="2800" dirty="0"/>
              <a:t>Each position is a three-year term.</a:t>
            </a:r>
          </a:p>
          <a:p>
            <a:pPr lvl="1"/>
            <a:r>
              <a:rPr lang="en-US" sz="2600" dirty="0"/>
              <a:t>Three cemetery operators/owners.</a:t>
            </a:r>
          </a:p>
          <a:p>
            <a:pPr lvl="1"/>
            <a:r>
              <a:rPr lang="en-US" sz="2600" dirty="0"/>
              <a:t>T</a:t>
            </a:r>
            <a:r>
              <a:rPr lang="en-US" sz="2800" dirty="0"/>
              <a:t>wo public representatives with no cemetery affiliation.</a:t>
            </a:r>
          </a:p>
          <a:p>
            <a:r>
              <a:rPr lang="en-US" sz="2800" dirty="0"/>
              <a:t>Board does not have regulatory or enforcement power.</a:t>
            </a:r>
          </a:p>
          <a:p>
            <a:endParaRPr lang="en-US" sz="2800" dirty="0"/>
          </a:p>
          <a:p>
            <a:endParaRPr lang="en-US" sz="2800" dirty="0"/>
          </a:p>
        </p:txBody>
      </p:sp>
      <p:sp>
        <p:nvSpPr>
          <p:cNvPr id="4" name="Slide Number Placeholder 3"/>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333439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Delaware Cemetery Board (</a:t>
            </a:r>
            <a:r>
              <a:rPr lang="en-US" dirty="0" err="1"/>
              <a:t>con’t</a:t>
            </a:r>
            <a:r>
              <a:rPr lang="en-US" dirty="0"/>
              <a:t>)</a:t>
            </a:r>
          </a:p>
        </p:txBody>
      </p:sp>
      <p:sp>
        <p:nvSpPr>
          <p:cNvPr id="2" name="Content Placeholder 1"/>
          <p:cNvSpPr>
            <a:spLocks noGrp="1"/>
          </p:cNvSpPr>
          <p:nvPr>
            <p:ph idx="1"/>
          </p:nvPr>
        </p:nvSpPr>
        <p:spPr/>
        <p:txBody>
          <a:bodyPr>
            <a:normAutofit/>
          </a:bodyPr>
          <a:lstStyle/>
          <a:p>
            <a:r>
              <a:rPr lang="en-US" sz="2800" dirty="0"/>
              <a:t>Representation from all three counties.</a:t>
            </a:r>
          </a:p>
          <a:p>
            <a:pPr lvl="1"/>
            <a:r>
              <a:rPr lang="en-US" sz="2800" dirty="0"/>
              <a:t>Mark Christian, Board Chair – Public Representative</a:t>
            </a:r>
          </a:p>
          <a:p>
            <a:pPr lvl="1"/>
            <a:r>
              <a:rPr lang="en-US" sz="2800" dirty="0"/>
              <a:t>Leonard (Len) </a:t>
            </a:r>
            <a:r>
              <a:rPr lang="en-US" sz="2800" dirty="0" err="1"/>
              <a:t>Dornberger</a:t>
            </a:r>
            <a:r>
              <a:rPr lang="en-US" sz="2800" dirty="0"/>
              <a:t> – Cemetery Representative </a:t>
            </a:r>
          </a:p>
          <a:p>
            <a:pPr lvl="1"/>
            <a:r>
              <a:rPr lang="en-US" sz="2800" dirty="0"/>
              <a:t>Paula Hearst – Cemetery Representative</a:t>
            </a:r>
          </a:p>
          <a:p>
            <a:pPr lvl="1"/>
            <a:r>
              <a:rPr lang="en-US" sz="2800" dirty="0"/>
              <a:t>William Prettyman – Public Representative</a:t>
            </a:r>
          </a:p>
          <a:p>
            <a:pPr lvl="1"/>
            <a:r>
              <a:rPr lang="en-US" sz="2800" dirty="0"/>
              <a:t>Paul White - Cemetery Representative</a:t>
            </a:r>
          </a:p>
          <a:p>
            <a:r>
              <a:rPr lang="en-US" sz="2800" dirty="0"/>
              <a:t>Administrative support from DPH, Health Statistics Center, Dover</a:t>
            </a:r>
          </a:p>
          <a:p>
            <a:pPr lvl="1"/>
            <a:r>
              <a:rPr lang="en-US" sz="2800" dirty="0"/>
              <a:t>Candace Casto, Administrative Officer to the Board</a:t>
            </a:r>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Delaware Cemetery Board (</a:t>
            </a:r>
            <a:r>
              <a:rPr lang="en-US" dirty="0" err="1"/>
              <a:t>con’t</a:t>
            </a:r>
            <a:r>
              <a:rPr lang="en-US" dirty="0"/>
              <a:t>)</a:t>
            </a:r>
          </a:p>
        </p:txBody>
      </p:sp>
      <p:sp>
        <p:nvSpPr>
          <p:cNvPr id="3" name="Content Placeholder 2"/>
          <p:cNvSpPr>
            <a:spLocks noGrp="1"/>
          </p:cNvSpPr>
          <p:nvPr>
            <p:ph idx="1"/>
          </p:nvPr>
        </p:nvSpPr>
        <p:spPr>
          <a:xfrm>
            <a:off x="609600" y="1935480"/>
            <a:ext cx="10972800" cy="4501896"/>
          </a:xfrm>
        </p:spPr>
        <p:txBody>
          <a:bodyPr>
            <a:normAutofit fontScale="25000" lnSpcReduction="20000"/>
          </a:bodyPr>
          <a:lstStyle/>
          <a:p>
            <a:pPr>
              <a:lnSpc>
                <a:spcPct val="120000"/>
              </a:lnSpc>
              <a:spcBef>
                <a:spcPts val="0"/>
              </a:spcBef>
            </a:pPr>
            <a:r>
              <a:rPr lang="en-US" sz="11200" dirty="0"/>
              <a:t>Four scheduled public meetings held centrally in Dover </a:t>
            </a:r>
          </a:p>
          <a:p>
            <a:pPr marL="0" indent="0">
              <a:lnSpc>
                <a:spcPct val="120000"/>
              </a:lnSpc>
              <a:spcBef>
                <a:spcPts val="0"/>
              </a:spcBef>
              <a:buNone/>
            </a:pPr>
            <a:endParaRPr lang="en-US" sz="9600" dirty="0"/>
          </a:p>
          <a:p>
            <a:pPr lvl="1">
              <a:lnSpc>
                <a:spcPct val="120000"/>
              </a:lnSpc>
              <a:spcBef>
                <a:spcPts val="0"/>
              </a:spcBef>
            </a:pPr>
            <a:r>
              <a:rPr lang="en-US" sz="11200" dirty="0"/>
              <a:t>Open to the public per Freedom of Information Act (FOIA)</a:t>
            </a:r>
          </a:p>
          <a:p>
            <a:pPr marL="393192" lvl="1" indent="0">
              <a:lnSpc>
                <a:spcPct val="120000"/>
              </a:lnSpc>
              <a:spcBef>
                <a:spcPts val="0"/>
              </a:spcBef>
              <a:buNone/>
            </a:pPr>
            <a:endParaRPr lang="en-US" sz="9600" dirty="0"/>
          </a:p>
          <a:p>
            <a:pPr lvl="1">
              <a:lnSpc>
                <a:spcPct val="120000"/>
              </a:lnSpc>
              <a:spcBef>
                <a:spcPts val="0"/>
              </a:spcBef>
            </a:pPr>
            <a:r>
              <a:rPr lang="en-US" sz="11200" dirty="0"/>
              <a:t>Meetings begin at 10:30 a.m. – May 4 meeting will be back in Delaware Room at Delaware Public Archives, 121 Martin Luther King Jr. Blvd. North, Dover, DE 19901 (previously Court St.)</a:t>
            </a:r>
          </a:p>
          <a:p>
            <a:pPr marL="393192" lvl="1" indent="0">
              <a:lnSpc>
                <a:spcPct val="120000"/>
              </a:lnSpc>
              <a:spcBef>
                <a:spcPts val="0"/>
              </a:spcBef>
              <a:buNone/>
            </a:pPr>
            <a:endParaRPr lang="en-US" sz="9600" dirty="0"/>
          </a:p>
          <a:p>
            <a:pPr lvl="1">
              <a:lnSpc>
                <a:spcPct val="120000"/>
              </a:lnSpc>
              <a:spcBef>
                <a:spcPts val="0"/>
              </a:spcBef>
            </a:pPr>
            <a:r>
              <a:rPr lang="en-US" sz="11200" dirty="0"/>
              <a:t>2022 Meetings - May 4, August 17, and October 12</a:t>
            </a:r>
          </a:p>
          <a:p>
            <a:pPr marL="393192" lvl="1" indent="0">
              <a:buNone/>
            </a:pPr>
            <a:endParaRPr lang="en-US" sz="11200" dirty="0"/>
          </a:p>
          <a:p>
            <a:pPr marL="0" indent="0">
              <a:buNone/>
            </a:pPr>
            <a:r>
              <a:rPr lang="en-US" sz="2800" dirty="0"/>
              <a:t> </a:t>
            </a:r>
          </a:p>
          <a:p>
            <a:pPr marL="0" indent="0">
              <a:buNone/>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8</a:t>
            </a:fld>
            <a:endParaRPr lang="en-US"/>
          </a:p>
        </p:txBody>
      </p:sp>
    </p:spTree>
    <p:extLst>
      <p:ext uri="{BB962C8B-B14F-4D97-AF65-F5344CB8AC3E}">
        <p14:creationId xmlns:p14="http://schemas.microsoft.com/office/powerpoint/2010/main" val="221359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Delaware Cemetery Board (</a:t>
            </a:r>
            <a:r>
              <a:rPr lang="en-US" dirty="0" err="1"/>
              <a:t>con’t</a:t>
            </a:r>
            <a:r>
              <a:rPr lang="en-US" dirty="0"/>
              <a:t>)</a:t>
            </a:r>
          </a:p>
        </p:txBody>
      </p:sp>
      <p:sp>
        <p:nvSpPr>
          <p:cNvPr id="3" name="Content Placeholder 2"/>
          <p:cNvSpPr>
            <a:spLocks noGrp="1"/>
          </p:cNvSpPr>
          <p:nvPr>
            <p:ph idx="1"/>
          </p:nvPr>
        </p:nvSpPr>
        <p:spPr/>
        <p:txBody>
          <a:bodyPr>
            <a:normAutofit fontScale="32500" lnSpcReduction="20000"/>
          </a:bodyPr>
          <a:lstStyle/>
          <a:p>
            <a:pPr lvl="1"/>
            <a:endParaRPr lang="en-US" sz="11200" dirty="0"/>
          </a:p>
          <a:p>
            <a:pPr lvl="1"/>
            <a:r>
              <a:rPr lang="en-US" sz="8600" dirty="0"/>
              <a:t>Notices emailed/mailed approximately one month before meeting (</a:t>
            </a:r>
            <a:r>
              <a:rPr lang="en-US" sz="8600" b="1" dirty="0"/>
              <a:t>please let me know if you would like to receive meeting notices</a:t>
            </a:r>
            <a:r>
              <a:rPr lang="en-US" sz="8600" dirty="0"/>
              <a:t>)</a:t>
            </a:r>
          </a:p>
          <a:p>
            <a:pPr marL="393192" lvl="1" indent="0">
              <a:buNone/>
            </a:pPr>
            <a:endParaRPr lang="en-US" sz="8600" dirty="0"/>
          </a:p>
          <a:p>
            <a:pPr lvl="1"/>
            <a:r>
              <a:rPr lang="en-US" sz="8600" dirty="0"/>
              <a:t>Posted on State’s Public Calendar at </a:t>
            </a:r>
            <a:r>
              <a:rPr lang="en-US" sz="8600" dirty="0">
                <a:hlinkClick r:id="rId2"/>
              </a:rPr>
              <a:t>https://publicmeetings.delaware.gov/</a:t>
            </a:r>
            <a:r>
              <a:rPr lang="en-US" sz="8600" dirty="0"/>
              <a:t> (along with agenda and </a:t>
            </a:r>
            <a:r>
              <a:rPr lang="en-US" sz="8600" i="1" dirty="0"/>
              <a:t>approved</a:t>
            </a:r>
            <a:r>
              <a:rPr lang="en-US" sz="8600" dirty="0"/>
              <a:t> board minutes)</a:t>
            </a:r>
          </a:p>
          <a:p>
            <a:pPr marL="393192" lvl="1" indent="0">
              <a:buNone/>
            </a:pPr>
            <a:endParaRPr lang="en-US" sz="8600" dirty="0"/>
          </a:p>
          <a:p>
            <a:pPr lvl="1"/>
            <a:r>
              <a:rPr lang="en-US" sz="8600" dirty="0"/>
              <a:t>Meeting dates posted on Division of Public Health’s website at </a:t>
            </a:r>
            <a:r>
              <a:rPr lang="en-US" sz="8600" dirty="0">
                <a:hlinkClick r:id="rId3"/>
              </a:rPr>
              <a:t>http://dhss.delaware.gov/dhss/dph/hp/DECB.html</a:t>
            </a:r>
            <a:endParaRPr lang="en-US" sz="8600"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423525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599</TotalTime>
  <Words>1702</Words>
  <Application>Microsoft Office PowerPoint</Application>
  <PresentationFormat>Widescreen</PresentationFormat>
  <Paragraphs>199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Century Gothic</vt:lpstr>
      <vt:lpstr>Courier New</vt:lpstr>
      <vt:lpstr>Palatino Linotype</vt:lpstr>
      <vt:lpstr>Wingdings 2</vt:lpstr>
      <vt:lpstr>Presentation on brainstorming</vt:lpstr>
      <vt:lpstr>Delaware Cemetery Board</vt:lpstr>
      <vt:lpstr>29 Del. C., c. 79A</vt:lpstr>
      <vt:lpstr> Registration Requirement</vt:lpstr>
      <vt:lpstr>Registration Requirement (con’t)</vt:lpstr>
      <vt:lpstr>Registration Requirement (con’t)</vt:lpstr>
      <vt:lpstr>Delaware Cemetery Board</vt:lpstr>
      <vt:lpstr>Delaware Cemetery Board (con’t)</vt:lpstr>
      <vt:lpstr>Delaware Cemetery Board (con’t)</vt:lpstr>
      <vt:lpstr>Delaware Cemetery Board (con’t)</vt:lpstr>
      <vt:lpstr>Distressed Cemetery Fund</vt:lpstr>
      <vt:lpstr>Distressed Cemetery Fund (con’t)</vt:lpstr>
      <vt:lpstr>Fiscal Year 2022 Awards</vt:lpstr>
      <vt:lpstr>Distressed Cemetery Fund (con’t)</vt:lpstr>
      <vt:lpstr>Distressed Cemetery Fund (con’t)</vt:lpstr>
      <vt:lpstr>Distressed Cemetery Fund (con’t)</vt:lpstr>
      <vt:lpstr>Distressed Cemetery Fund (con’t)</vt:lpstr>
      <vt:lpstr>Distressed Cemetery Fund (con’t)</vt:lpstr>
      <vt:lpstr>Report Theft or Vandalism</vt:lpstr>
      <vt:lpstr>Referral for Complaints</vt:lpstr>
      <vt:lpstr>Referral for Complaints (con’t)</vt:lpstr>
      <vt:lpstr>House Bill 476</vt:lpstr>
      <vt:lpstr>House Bill 476 (con’t)</vt:lpstr>
      <vt:lpstr>Proposed House Bill 165</vt:lpstr>
      <vt:lpstr>Contact for Board</vt:lpstr>
    </vt:vector>
  </TitlesOfParts>
  <Company>DHSS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Cemetery Board</dc:title>
  <dc:creator>Casto, Candace (DHSS)</dc:creator>
  <cp:lastModifiedBy>Casto, Candace (DHSS)</cp:lastModifiedBy>
  <cp:revision>185</cp:revision>
  <cp:lastPrinted>2017-10-18T19:53:57Z</cp:lastPrinted>
  <dcterms:created xsi:type="dcterms:W3CDTF">2017-10-17T13:37:08Z</dcterms:created>
  <dcterms:modified xsi:type="dcterms:W3CDTF">2022-04-12T14:01:14Z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